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335" r:id="rId5"/>
    <p:sldId id="260" r:id="rId6"/>
    <p:sldId id="261" r:id="rId7"/>
    <p:sldId id="262" r:id="rId8"/>
    <p:sldId id="336" r:id="rId9"/>
    <p:sldId id="264" r:id="rId10"/>
    <p:sldId id="351" r:id="rId11"/>
    <p:sldId id="288" r:id="rId12"/>
    <p:sldId id="337" r:id="rId13"/>
    <p:sldId id="338" r:id="rId14"/>
    <p:sldId id="267" r:id="rId15"/>
    <p:sldId id="268" r:id="rId16"/>
    <p:sldId id="269" r:id="rId17"/>
    <p:sldId id="270" r:id="rId18"/>
    <p:sldId id="271" r:id="rId19"/>
    <p:sldId id="272" r:id="rId20"/>
    <p:sldId id="287" r:id="rId21"/>
    <p:sldId id="273" r:id="rId22"/>
    <p:sldId id="274" r:id="rId23"/>
    <p:sldId id="275" r:id="rId24"/>
    <p:sldId id="276" r:id="rId25"/>
    <p:sldId id="277" r:id="rId26"/>
    <p:sldId id="339" r:id="rId27"/>
    <p:sldId id="340" r:id="rId28"/>
    <p:sldId id="341" r:id="rId29"/>
    <p:sldId id="342" r:id="rId30"/>
    <p:sldId id="279" r:id="rId31"/>
    <p:sldId id="332" r:id="rId32"/>
    <p:sldId id="333" r:id="rId33"/>
    <p:sldId id="343" r:id="rId34"/>
    <p:sldId id="353" r:id="rId35"/>
    <p:sldId id="285" r:id="rId36"/>
    <p:sldId id="344" r:id="rId37"/>
    <p:sldId id="346" r:id="rId38"/>
    <p:sldId id="345" r:id="rId39"/>
    <p:sldId id="334" r:id="rId40"/>
    <p:sldId id="352" r:id="rId41"/>
    <p:sldId id="289" r:id="rId42"/>
    <p:sldId id="290" r:id="rId43"/>
    <p:sldId id="291" r:id="rId44"/>
    <p:sldId id="263" r:id="rId45"/>
    <p:sldId id="347" r:id="rId46"/>
    <p:sldId id="294" r:id="rId47"/>
    <p:sldId id="295" r:id="rId48"/>
    <p:sldId id="296" r:id="rId49"/>
    <p:sldId id="348" r:id="rId50"/>
    <p:sldId id="298" r:id="rId51"/>
    <p:sldId id="299" r:id="rId52"/>
    <p:sldId id="300" r:id="rId53"/>
    <p:sldId id="301" r:id="rId54"/>
    <p:sldId id="302" r:id="rId55"/>
    <p:sldId id="303" r:id="rId56"/>
    <p:sldId id="304" r:id="rId57"/>
    <p:sldId id="305" r:id="rId58"/>
    <p:sldId id="306" r:id="rId59"/>
    <p:sldId id="307" r:id="rId60"/>
    <p:sldId id="297" r:id="rId61"/>
    <p:sldId id="308" r:id="rId62"/>
    <p:sldId id="350"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5" d="100"/>
          <a:sy n="155" d="100"/>
        </p:scale>
        <p:origin x="354" y="1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CFAF5F3-85C2-45F3-8689-3B068B143547}" type="datetimeFigureOut">
              <a:rPr lang="zh-CN" altLang="en-US" smtClean="0"/>
              <a:t>2022/8/3</a:t>
            </a:fld>
            <a:endParaRPr lang="zh-CN" altLang="en-US"/>
          </a:p>
        </p:txBody>
      </p:sp>
      <p:sp>
        <p:nvSpPr>
          <p:cNvPr id="4" name="幻灯片图像占位符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A8BD3AD7-2891-47C4-9075-A2F8A6C3765B}" type="slidenum">
              <a:rPr lang="zh-CN" altLang="en-US" smtClean="0"/>
              <a:t>‹#›</a:t>
            </a:fld>
            <a:endParaRPr lang="zh-CN" altLang="en-US"/>
          </a:p>
        </p:txBody>
      </p:sp>
    </p:spTree>
    <p:extLst>
      <p:ext uri="{BB962C8B-B14F-4D97-AF65-F5344CB8AC3E}">
        <p14:creationId xmlns:p14="http://schemas.microsoft.com/office/powerpoint/2010/main" val="1358554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4A08D6A-97DB-47FF-BEFD-7D6BA57570F1}" type="slidenum">
              <a:rPr lang="zh-CN" altLang="en-US" smtClean="0"/>
              <a:pPr>
                <a:defRPr/>
              </a:pPr>
              <a:t>62</a:t>
            </a:fld>
            <a:endParaRPr lang="zh-CN" altLang="en-US"/>
          </a:p>
        </p:txBody>
      </p:sp>
    </p:spTree>
    <p:extLst>
      <p:ext uri="{BB962C8B-B14F-4D97-AF65-F5344CB8AC3E}">
        <p14:creationId xmlns:p14="http://schemas.microsoft.com/office/powerpoint/2010/main" val="122502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E36C09"/>
                </a:solidFill>
                <a:latin typeface="微软雅黑"/>
                <a:cs typeface="微软雅黑"/>
              </a:defRPr>
            </a:lvl1pPr>
          </a:lstStyle>
          <a:p>
            <a:endParaRPr/>
          </a:p>
        </p:txBody>
      </p:sp>
      <p:sp>
        <p:nvSpPr>
          <p:cNvPr id="3" name="Holder 3"/>
          <p:cNvSpPr>
            <a:spLocks noGrp="1"/>
          </p:cNvSpPr>
          <p:nvPr>
            <p:ph type="body" idx="1"/>
          </p:nvPr>
        </p:nvSpPr>
        <p:spPr/>
        <p:txBody>
          <a:bodyPr lIns="0" tIns="0" rIns="0" bIns="0"/>
          <a:lstStyle>
            <a:lvl1pPr>
              <a:defRPr sz="1050" b="0" i="0">
                <a:solidFill>
                  <a:srgbClr val="333333"/>
                </a:solidFill>
                <a:latin typeface="宋体"/>
                <a:cs typeface="宋体"/>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E36C09"/>
                </a:solidFill>
                <a:latin typeface="微软雅黑"/>
                <a:cs typeface="微软雅黑"/>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694688" y="1982723"/>
            <a:ext cx="5085588" cy="789432"/>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1" i="0">
                <a:solidFill>
                  <a:srgbClr val="E36C09"/>
                </a:solidFill>
                <a:latin typeface="微软雅黑"/>
                <a:cs typeface="微软雅黑"/>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MoreTop">
    <p:spTree>
      <p:nvGrpSpPr>
        <p:cNvPr id="1" name=""/>
        <p:cNvGrpSpPr/>
        <p:nvPr/>
      </p:nvGrpSpPr>
      <p:grpSpPr>
        <a:xfrm>
          <a:off x="0" y="0"/>
          <a:ext cx="0" cy="0"/>
          <a:chOff x="0" y="0"/>
          <a:chExt cx="0" cy="0"/>
        </a:xfrm>
      </p:grpSpPr>
      <p:sp>
        <p:nvSpPr>
          <p:cNvPr id="19" name="Shape 19"/>
          <p:cNvSpPr>
            <a:spLocks noGrp="1"/>
          </p:cNvSpPr>
          <p:nvPr>
            <p:ph type="title"/>
          </p:nvPr>
        </p:nvSpPr>
        <p:spPr>
          <a:xfrm>
            <a:off x="208088" y="80129"/>
            <a:ext cx="8902702" cy="649088"/>
          </a:xfrm>
          <a:prstGeom prst="rect">
            <a:avLst/>
          </a:prstGeom>
        </p:spPr>
        <p:txBody>
          <a:bodyPr/>
          <a:lstStyle/>
          <a:p>
            <a:pPr lvl="0">
              <a:defRPr sz="1800"/>
            </a:pPr>
            <a:r>
              <a:rPr sz="4218"/>
              <a:t>Title Text</a:t>
            </a:r>
          </a:p>
        </p:txBody>
      </p:sp>
    </p:spTree>
    <p:extLst>
      <p:ext uri="{BB962C8B-B14F-4D97-AF65-F5344CB8AC3E}">
        <p14:creationId xmlns:p14="http://schemas.microsoft.com/office/powerpoint/2010/main" val="657908180"/>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572759" y="758190"/>
            <a:ext cx="1445895" cy="452119"/>
          </a:xfrm>
          <a:prstGeom prst="rect">
            <a:avLst/>
          </a:prstGeom>
        </p:spPr>
        <p:txBody>
          <a:bodyPr wrap="square" lIns="0" tIns="0" rIns="0" bIns="0">
            <a:spAutoFit/>
          </a:bodyPr>
          <a:lstStyle>
            <a:lvl1pPr>
              <a:defRPr sz="2800" b="1" i="0">
                <a:solidFill>
                  <a:srgbClr val="E36C09"/>
                </a:solidFill>
                <a:latin typeface="微软雅黑"/>
                <a:cs typeface="微软雅黑"/>
              </a:defRPr>
            </a:lvl1pPr>
          </a:lstStyle>
          <a:p>
            <a:endParaRPr/>
          </a:p>
        </p:txBody>
      </p:sp>
      <p:sp>
        <p:nvSpPr>
          <p:cNvPr id="3" name="Holder 3"/>
          <p:cNvSpPr>
            <a:spLocks noGrp="1"/>
          </p:cNvSpPr>
          <p:nvPr>
            <p:ph type="body" idx="1"/>
          </p:nvPr>
        </p:nvSpPr>
        <p:spPr>
          <a:xfrm>
            <a:off x="396240" y="2387854"/>
            <a:ext cx="8351519" cy="1938654"/>
          </a:xfrm>
          <a:prstGeom prst="rect">
            <a:avLst/>
          </a:prstGeom>
        </p:spPr>
        <p:txBody>
          <a:bodyPr wrap="square" lIns="0" tIns="0" rIns="0" bIns="0">
            <a:spAutoFit/>
          </a:bodyPr>
          <a:lstStyle>
            <a:lvl1pPr>
              <a:defRPr sz="1050" b="0" i="0">
                <a:solidFill>
                  <a:srgbClr val="333333"/>
                </a:solidFill>
                <a:latin typeface="宋体"/>
                <a:cs typeface="宋体"/>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8/3/2022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2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xml"/><Relationship Id="rId5" Type="http://schemas.openxmlformats.org/officeDocument/2006/relationships/image" Target="../media/image64.jp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70.jpg"/><Relationship Id="rId7" Type="http://schemas.openxmlformats.org/officeDocument/2006/relationships/image" Target="../media/image74.jpg"/><Relationship Id="rId12" Type="http://schemas.openxmlformats.org/officeDocument/2006/relationships/image" Target="../media/image79.jpg"/><Relationship Id="rId2" Type="http://schemas.openxmlformats.org/officeDocument/2006/relationships/image" Target="../media/image69.jpg"/><Relationship Id="rId1" Type="http://schemas.openxmlformats.org/officeDocument/2006/relationships/slideLayout" Target="../slideLayouts/slideLayout3.xml"/><Relationship Id="rId6" Type="http://schemas.openxmlformats.org/officeDocument/2006/relationships/image" Target="../media/image73.jpg"/><Relationship Id="rId11" Type="http://schemas.openxmlformats.org/officeDocument/2006/relationships/image" Target="../media/image78.jpg"/><Relationship Id="rId5" Type="http://schemas.openxmlformats.org/officeDocument/2006/relationships/image" Target="../media/image72.jpg"/><Relationship Id="rId10" Type="http://schemas.openxmlformats.org/officeDocument/2006/relationships/image" Target="../media/image77.jpg"/><Relationship Id="rId4" Type="http://schemas.openxmlformats.org/officeDocument/2006/relationships/image" Target="../media/image71.jpg"/><Relationship Id="rId9" Type="http://schemas.openxmlformats.org/officeDocument/2006/relationships/image" Target="../media/image76.jpg"/></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jpg"/><Relationship Id="rId4" Type="http://schemas.openxmlformats.org/officeDocument/2006/relationships/image" Target="../media/image86.png"/><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arxiv.org/pdf/1311.2524v5.pdf"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18" Type="http://schemas.openxmlformats.org/officeDocument/2006/relationships/image" Target="../media/image11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 Type="http://schemas.openxmlformats.org/officeDocument/2006/relationships/image" Target="../media/image102.jpg"/><Relationship Id="rId16" Type="http://schemas.openxmlformats.org/officeDocument/2006/relationships/image" Target="../media/image116.png"/><Relationship Id="rId20"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png"/><Relationship Id="rId10" Type="http://schemas.openxmlformats.org/officeDocument/2006/relationships/image" Target="../media/image110.png"/><Relationship Id="rId19" Type="http://schemas.openxmlformats.org/officeDocument/2006/relationships/image" Target="../media/image119.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3.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8.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1.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cs.ryerson.ca/~aharley/vis/conv/flat.html" TargetMode="External"/><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hyperlink" Target="http://scs.ryerson.ca/~aharley/vis/con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dev.heuristiclab.com/trac.fcgi/wiki/Documentation/Reference/Test%20Functions" TargetMode="External"/><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48.jpg"/><Relationship Id="rId3" Type="http://schemas.openxmlformats.org/officeDocument/2006/relationships/image" Target="../media/image143.jpg"/><Relationship Id="rId7" Type="http://schemas.openxmlformats.org/officeDocument/2006/relationships/image" Target="../media/image147.jpg"/><Relationship Id="rId2" Type="http://schemas.openxmlformats.org/officeDocument/2006/relationships/image" Target="../media/image142.jp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7.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4.png"/><Relationship Id="rId4" Type="http://schemas.openxmlformats.org/officeDocument/2006/relationships/image" Target="../media/image153.png"/></Relationships>
</file>

<file path=ppt/slides/_rels/slide61.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jp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64.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png"/><Relationship Id="rId26" Type="http://schemas.openxmlformats.org/officeDocument/2006/relationships/image" Target="../media/image187.png"/><Relationship Id="rId3" Type="http://schemas.openxmlformats.org/officeDocument/2006/relationships/image" Target="../media/image164.png"/><Relationship Id="rId21" Type="http://schemas.openxmlformats.org/officeDocument/2006/relationships/image" Target="../media/image182.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5" Type="http://schemas.openxmlformats.org/officeDocument/2006/relationships/image" Target="../media/image186.png"/><Relationship Id="rId2" Type="http://schemas.openxmlformats.org/officeDocument/2006/relationships/image" Target="../media/image158.jpg"/><Relationship Id="rId16" Type="http://schemas.openxmlformats.org/officeDocument/2006/relationships/image" Target="../media/image177.png"/><Relationship Id="rId20"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72.png"/><Relationship Id="rId24" Type="http://schemas.openxmlformats.org/officeDocument/2006/relationships/image" Target="../media/image185.png"/><Relationship Id="rId5" Type="http://schemas.openxmlformats.org/officeDocument/2006/relationships/image" Target="../media/image166.png"/><Relationship Id="rId15" Type="http://schemas.openxmlformats.org/officeDocument/2006/relationships/image" Target="../media/image176.jpg"/><Relationship Id="rId23" Type="http://schemas.openxmlformats.org/officeDocument/2006/relationships/image" Target="../media/image184.png"/><Relationship Id="rId10" Type="http://schemas.openxmlformats.org/officeDocument/2006/relationships/image" Target="../media/image171.png"/><Relationship Id="rId19" Type="http://schemas.openxmlformats.org/officeDocument/2006/relationships/image" Target="../media/image180.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 Id="rId22" Type="http://schemas.openxmlformats.org/officeDocument/2006/relationships/image" Target="../media/image183.png"/></Relationships>
</file>

<file path=ppt/slides/_rels/slide65.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94.png"/><Relationship Id="rId26" Type="http://schemas.openxmlformats.org/officeDocument/2006/relationships/image" Target="../media/image202.png"/><Relationship Id="rId39" Type="http://schemas.openxmlformats.org/officeDocument/2006/relationships/image" Target="../media/image215.png"/><Relationship Id="rId3" Type="http://schemas.openxmlformats.org/officeDocument/2006/relationships/image" Target="../media/image164.png"/><Relationship Id="rId21" Type="http://schemas.openxmlformats.org/officeDocument/2006/relationships/image" Target="../media/image197.png"/><Relationship Id="rId34" Type="http://schemas.openxmlformats.org/officeDocument/2006/relationships/image" Target="../media/image210.png"/><Relationship Id="rId42" Type="http://schemas.openxmlformats.org/officeDocument/2006/relationships/image" Target="../media/image218.png"/><Relationship Id="rId47" Type="http://schemas.openxmlformats.org/officeDocument/2006/relationships/image" Target="../media/image223.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93.png"/><Relationship Id="rId25" Type="http://schemas.openxmlformats.org/officeDocument/2006/relationships/image" Target="../media/image201.png"/><Relationship Id="rId33" Type="http://schemas.openxmlformats.org/officeDocument/2006/relationships/image" Target="../media/image209.png"/><Relationship Id="rId38" Type="http://schemas.openxmlformats.org/officeDocument/2006/relationships/image" Target="../media/image214.png"/><Relationship Id="rId46" Type="http://schemas.openxmlformats.org/officeDocument/2006/relationships/image" Target="../media/image222.png"/><Relationship Id="rId2" Type="http://schemas.openxmlformats.org/officeDocument/2006/relationships/image" Target="../media/image188.jpg"/><Relationship Id="rId16" Type="http://schemas.openxmlformats.org/officeDocument/2006/relationships/image" Target="../media/image192.png"/><Relationship Id="rId20" Type="http://schemas.openxmlformats.org/officeDocument/2006/relationships/image" Target="../media/image196.png"/><Relationship Id="rId29" Type="http://schemas.openxmlformats.org/officeDocument/2006/relationships/image" Target="../media/image205.png"/><Relationship Id="rId41"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167.png"/><Relationship Id="rId11" Type="http://schemas.openxmlformats.org/officeDocument/2006/relationships/image" Target="../media/image172.png"/><Relationship Id="rId24" Type="http://schemas.openxmlformats.org/officeDocument/2006/relationships/image" Target="../media/image200.png"/><Relationship Id="rId32" Type="http://schemas.openxmlformats.org/officeDocument/2006/relationships/image" Target="../media/image208.png"/><Relationship Id="rId37" Type="http://schemas.openxmlformats.org/officeDocument/2006/relationships/image" Target="../media/image213.png"/><Relationship Id="rId40" Type="http://schemas.openxmlformats.org/officeDocument/2006/relationships/image" Target="../media/image216.png"/><Relationship Id="rId45" Type="http://schemas.openxmlformats.org/officeDocument/2006/relationships/image" Target="../media/image221.png"/><Relationship Id="rId5" Type="http://schemas.openxmlformats.org/officeDocument/2006/relationships/image" Target="../media/image166.png"/><Relationship Id="rId15" Type="http://schemas.openxmlformats.org/officeDocument/2006/relationships/image" Target="../media/image191.png"/><Relationship Id="rId23" Type="http://schemas.openxmlformats.org/officeDocument/2006/relationships/image" Target="../media/image199.png"/><Relationship Id="rId28" Type="http://schemas.openxmlformats.org/officeDocument/2006/relationships/image" Target="../media/image204.png"/><Relationship Id="rId36" Type="http://schemas.openxmlformats.org/officeDocument/2006/relationships/image" Target="../media/image212.png"/><Relationship Id="rId10" Type="http://schemas.openxmlformats.org/officeDocument/2006/relationships/image" Target="../media/image171.png"/><Relationship Id="rId19" Type="http://schemas.openxmlformats.org/officeDocument/2006/relationships/image" Target="../media/image195.png"/><Relationship Id="rId31" Type="http://schemas.openxmlformats.org/officeDocument/2006/relationships/image" Target="../media/image207.png"/><Relationship Id="rId44" Type="http://schemas.openxmlformats.org/officeDocument/2006/relationships/image" Target="../media/image220.png"/><Relationship Id="rId4" Type="http://schemas.openxmlformats.org/officeDocument/2006/relationships/image" Target="../media/image189.png"/><Relationship Id="rId9" Type="http://schemas.openxmlformats.org/officeDocument/2006/relationships/image" Target="../media/image170.png"/><Relationship Id="rId14" Type="http://schemas.openxmlformats.org/officeDocument/2006/relationships/image" Target="../media/image190.png"/><Relationship Id="rId22" Type="http://schemas.openxmlformats.org/officeDocument/2006/relationships/image" Target="../media/image198.png"/><Relationship Id="rId27" Type="http://schemas.openxmlformats.org/officeDocument/2006/relationships/image" Target="../media/image203.png"/><Relationship Id="rId30" Type="http://schemas.openxmlformats.org/officeDocument/2006/relationships/image" Target="../media/image206.png"/><Relationship Id="rId35" Type="http://schemas.openxmlformats.org/officeDocument/2006/relationships/image" Target="../media/image211.png"/><Relationship Id="rId43" Type="http://schemas.openxmlformats.org/officeDocument/2006/relationships/image" Target="../media/image219.png"/></Relationships>
</file>

<file path=ppt/slides/_rels/slide66.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27.jp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image" Target="../media/image22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32.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234.jpg"/><Relationship Id="rId1" Type="http://schemas.openxmlformats.org/officeDocument/2006/relationships/slideLayout" Target="../slideLayouts/slideLayout2.xml"/><Relationship Id="rId4" Type="http://schemas.openxmlformats.org/officeDocument/2006/relationships/image" Target="../media/image236.jpg"/></Relationships>
</file>

<file path=ppt/slides/_rels/slide76.xml.rels><?xml version="1.0" encoding="UTF-8" standalone="yes"?>
<Relationships xmlns="http://schemas.openxmlformats.org/package/2006/relationships"><Relationship Id="rId2" Type="http://schemas.openxmlformats.org/officeDocument/2006/relationships/image" Target="../media/image237.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image" Target="../media/image240.jpg"/><Relationship Id="rId1" Type="http://schemas.openxmlformats.org/officeDocument/2006/relationships/slideLayout" Target="../slideLayouts/slideLayout2.xml"/><Relationship Id="rId4" Type="http://schemas.openxmlformats.org/officeDocument/2006/relationships/image" Target="../media/image242.jpg"/></Relationships>
</file>

<file path=ppt/slides/_rels/slide79.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image" Target="../media/image243.jpg"/><Relationship Id="rId1" Type="http://schemas.openxmlformats.org/officeDocument/2006/relationships/slideLayout" Target="../slideLayouts/slideLayout2.xml"/><Relationship Id="rId4" Type="http://schemas.openxmlformats.org/officeDocument/2006/relationships/image" Target="../media/image245.jp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46.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4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362955" y="669036"/>
            <a:ext cx="1889759" cy="78943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065" rIns="0" bIns="0" rtlCol="0">
            <a:spAutoFit/>
          </a:bodyPr>
          <a:lstStyle/>
          <a:p>
            <a:pPr marL="12700">
              <a:lnSpc>
                <a:spcPct val="100000"/>
              </a:lnSpc>
              <a:spcBef>
                <a:spcPts val="95"/>
              </a:spcBef>
            </a:pPr>
            <a:r>
              <a:rPr spc="-5" dirty="0"/>
              <a:t>机器学习</a:t>
            </a:r>
          </a:p>
        </p:txBody>
      </p:sp>
      <p:sp>
        <p:nvSpPr>
          <p:cNvPr id="9" name="object 9"/>
          <p:cNvSpPr/>
          <p:nvPr/>
        </p:nvSpPr>
        <p:spPr>
          <a:xfrm>
            <a:off x="6097523" y="1095755"/>
            <a:ext cx="1889760" cy="789432"/>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457188" y="1682495"/>
            <a:ext cx="563880" cy="522731"/>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704076" y="1682495"/>
            <a:ext cx="1688592" cy="522731"/>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6307328" y="987084"/>
            <a:ext cx="1927860" cy="1051560"/>
          </a:xfrm>
          <a:prstGeom prst="rect">
            <a:avLst/>
          </a:prstGeom>
        </p:spPr>
        <p:txBody>
          <a:bodyPr vert="horz" wrap="square" lIns="0" tIns="209550" rIns="0" bIns="0" rtlCol="0">
            <a:spAutoFit/>
          </a:bodyPr>
          <a:lstStyle/>
          <a:p>
            <a:pPr marL="12700">
              <a:lnSpc>
                <a:spcPct val="100000"/>
              </a:lnSpc>
              <a:spcBef>
                <a:spcPts val="1650"/>
              </a:spcBef>
            </a:pPr>
            <a:r>
              <a:rPr sz="2800" b="1" spc="-5" dirty="0">
                <a:solidFill>
                  <a:srgbClr val="E36C09"/>
                </a:solidFill>
                <a:latin typeface="微软雅黑"/>
                <a:cs typeface="微软雅黑"/>
              </a:rPr>
              <a:t>深度学习</a:t>
            </a:r>
            <a:endParaRPr sz="2800">
              <a:latin typeface="微软雅黑"/>
              <a:cs typeface="微软雅黑"/>
            </a:endParaRPr>
          </a:p>
          <a:p>
            <a:pPr marL="295910">
              <a:lnSpc>
                <a:spcPct val="100000"/>
              </a:lnSpc>
              <a:spcBef>
                <a:spcPts val="994"/>
              </a:spcBef>
            </a:pPr>
            <a:r>
              <a:rPr sz="1800" b="1" spc="-5" dirty="0">
                <a:solidFill>
                  <a:srgbClr val="E36C09"/>
                </a:solidFill>
                <a:latin typeface="微软雅黑"/>
                <a:cs typeface="微软雅黑"/>
              </a:rPr>
              <a:t>—</a:t>
            </a:r>
            <a:r>
              <a:rPr sz="1800" b="1" dirty="0">
                <a:solidFill>
                  <a:srgbClr val="E36C09"/>
                </a:solidFill>
                <a:latin typeface="微软雅黑"/>
                <a:cs typeface="微软雅黑"/>
              </a:rPr>
              <a:t>卷积神经网络</a:t>
            </a:r>
            <a:endParaRPr sz="1800">
              <a:latin typeface="微软雅黑"/>
              <a:cs typeface="微软雅黑"/>
            </a:endParaRPr>
          </a:p>
        </p:txBody>
      </p:sp>
      <p:sp>
        <p:nvSpPr>
          <p:cNvPr id="2" name="文本框 1">
            <a:extLst>
              <a:ext uri="{FF2B5EF4-FFF2-40B4-BE49-F238E27FC236}">
                <a16:creationId xmlns:a16="http://schemas.microsoft.com/office/drawing/2014/main" id="{2B55CB67-94F5-4282-B363-9A61E55AD1A7}"/>
              </a:ext>
            </a:extLst>
          </p:cNvPr>
          <p:cNvSpPr txBox="1"/>
          <p:nvPr/>
        </p:nvSpPr>
        <p:spPr>
          <a:xfrm>
            <a:off x="538988" y="2429253"/>
            <a:ext cx="7696200" cy="1754326"/>
          </a:xfrm>
          <a:prstGeom prst="rect">
            <a:avLst/>
          </a:prstGeom>
          <a:noFill/>
        </p:spPr>
        <p:txBody>
          <a:bodyPr wrap="square" rtlCol="0">
            <a:spAutoFit/>
          </a:bodyPr>
          <a:lstStyle/>
          <a:p>
            <a:r>
              <a:rPr lang="zh-CN" altLang="en-US" dirty="0"/>
              <a:t>每个卷积层通过卷积核对图像像素矩阵进行滑动扫描，本质是一个矩阵计算，针对不同的特征提取。选择不同的卷积核，通过卷积降低了神经网络模型的复杂度。</a:t>
            </a:r>
            <a:endParaRPr lang="en-US" altLang="zh-CN" dirty="0"/>
          </a:p>
          <a:p>
            <a:r>
              <a:rPr lang="zh-CN" altLang="en-US" dirty="0"/>
              <a:t>池化，一般有均值和最大值两种，达到两个目的：减少特征图，减少参数的数量，计算复杂度降低；提取主要特征，弱化不相干特征。</a:t>
            </a:r>
            <a:endParaRPr lang="en-US" altLang="zh-CN" dirty="0"/>
          </a:p>
          <a:p>
            <a:r>
              <a:rPr lang="zh-CN" altLang="en-US" dirty="0"/>
              <a:t>激活函数将卷积的输出调整到一定的范围，损失函数衡量预测结果的优劣。</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a:spLocks noGrp="1"/>
          </p:cNvSpPr>
          <p:nvPr>
            <p:ph type="title"/>
          </p:nvPr>
        </p:nvSpPr>
        <p:spPr>
          <a:xfrm>
            <a:off x="1252734" y="42256"/>
            <a:ext cx="4694784" cy="318100"/>
          </a:xfrm>
          <a:prstGeom prst="rect">
            <a:avLst/>
          </a:prstGeom>
        </p:spPr>
        <p:txBody>
          <a:bodyPr/>
          <a:lstStyle>
            <a:lvl1pPr defTabSz="286258">
              <a:defRPr sz="3920"/>
            </a:lvl1pPr>
          </a:lstStyle>
          <a:p>
            <a:pPr lvl="0">
              <a:defRPr sz="1800"/>
            </a:pPr>
            <a:r>
              <a:rPr sz="2067"/>
              <a:t>CNN特点</a:t>
            </a:r>
          </a:p>
        </p:txBody>
      </p:sp>
      <p:pic>
        <p:nvPicPr>
          <p:cNvPr id="230" name="pasted-image.png"/>
          <p:cNvPicPr/>
          <p:nvPr/>
        </p:nvPicPr>
        <p:blipFill>
          <a:blip r:embed="rId2"/>
          <a:stretch>
            <a:fillRect/>
          </a:stretch>
        </p:blipFill>
        <p:spPr>
          <a:xfrm>
            <a:off x="1480333" y="613822"/>
            <a:ext cx="5836245" cy="4234543"/>
          </a:xfrm>
          <a:prstGeom prst="rect">
            <a:avLst/>
          </a:prstGeom>
          <a:ln w="12700">
            <a:miter lim="400000"/>
          </a:ln>
        </p:spPr>
      </p:pic>
      <p:sp>
        <p:nvSpPr>
          <p:cNvPr id="231" name="Shape 231"/>
          <p:cNvSpPr/>
          <p:nvPr/>
        </p:nvSpPr>
        <p:spPr>
          <a:xfrm>
            <a:off x="1613142" y="748783"/>
            <a:ext cx="2753018" cy="669727"/>
          </a:xfrm>
          <a:prstGeom prst="rect">
            <a:avLst/>
          </a:prstGeom>
          <a:solidFill>
            <a:srgbClr val="FFFFFF"/>
          </a:solidFill>
          <a:ln w="12700">
            <a:miter lim="400000"/>
          </a:ln>
        </p:spPr>
        <p:txBody>
          <a:bodyPr lIns="0" tIns="0" rIns="0" bIns="0" anchor="ctr"/>
          <a:lstStyle/>
          <a:p>
            <a:pPr lvl="0">
              <a:defRPr sz="2400">
                <a:solidFill>
                  <a:srgbClr val="FFFFFF"/>
                </a:solidFill>
              </a:defRPr>
            </a:pPr>
            <a:endParaRPr sz="1266"/>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p:cNvSpPr>
          <p:nvPr>
            <p:ph type="title"/>
          </p:nvPr>
        </p:nvSpPr>
        <p:spPr>
          <a:xfrm>
            <a:off x="1252734" y="42256"/>
            <a:ext cx="4694784" cy="318100"/>
          </a:xfrm>
          <a:prstGeom prst="rect">
            <a:avLst/>
          </a:prstGeom>
        </p:spPr>
        <p:txBody>
          <a:bodyPr/>
          <a:lstStyle>
            <a:lvl1pPr defTabSz="286258">
              <a:defRPr sz="3920"/>
            </a:lvl1pPr>
          </a:lstStyle>
          <a:p>
            <a:pPr lvl="0">
              <a:defRPr sz="1800"/>
            </a:pPr>
            <a:r>
              <a:rPr sz="2067"/>
              <a:t>CNN-卷积</a:t>
            </a:r>
          </a:p>
        </p:txBody>
      </p:sp>
      <p:pic>
        <p:nvPicPr>
          <p:cNvPr id="224" name="pasted-image.png"/>
          <p:cNvPicPr/>
          <p:nvPr/>
        </p:nvPicPr>
        <p:blipFill>
          <a:blip r:embed="rId2"/>
          <a:stretch>
            <a:fillRect/>
          </a:stretch>
        </p:blipFill>
        <p:spPr>
          <a:xfrm>
            <a:off x="1299430" y="707163"/>
            <a:ext cx="2950491" cy="1587765"/>
          </a:xfrm>
          <a:prstGeom prst="rect">
            <a:avLst/>
          </a:prstGeom>
          <a:ln w="12700">
            <a:miter lim="400000"/>
          </a:ln>
        </p:spPr>
      </p:pic>
      <p:pic>
        <p:nvPicPr>
          <p:cNvPr id="225" name="pasted-image.png"/>
          <p:cNvPicPr/>
          <p:nvPr/>
        </p:nvPicPr>
        <p:blipFill>
          <a:blip r:embed="rId3"/>
          <a:stretch>
            <a:fillRect/>
          </a:stretch>
        </p:blipFill>
        <p:spPr>
          <a:xfrm>
            <a:off x="4835124" y="719894"/>
            <a:ext cx="2866495" cy="1780935"/>
          </a:xfrm>
          <a:prstGeom prst="rect">
            <a:avLst/>
          </a:prstGeom>
          <a:ln w="12700">
            <a:miter lim="400000"/>
          </a:ln>
        </p:spPr>
      </p:pic>
      <p:pic>
        <p:nvPicPr>
          <p:cNvPr id="226" name="pasted-image.png"/>
          <p:cNvPicPr/>
          <p:nvPr/>
        </p:nvPicPr>
        <p:blipFill>
          <a:blip r:embed="rId4"/>
          <a:stretch>
            <a:fillRect/>
          </a:stretch>
        </p:blipFill>
        <p:spPr>
          <a:xfrm>
            <a:off x="4246559" y="2719614"/>
            <a:ext cx="3710415" cy="2242558"/>
          </a:xfrm>
          <a:prstGeom prst="rect">
            <a:avLst/>
          </a:prstGeom>
          <a:ln w="12700">
            <a:miter lim="400000"/>
          </a:ln>
        </p:spPr>
      </p:pic>
      <p:pic>
        <p:nvPicPr>
          <p:cNvPr id="227" name="pasted-image.png"/>
          <p:cNvPicPr/>
          <p:nvPr/>
        </p:nvPicPr>
        <p:blipFill>
          <a:blip r:embed="rId5"/>
          <a:stretch>
            <a:fillRect/>
          </a:stretch>
        </p:blipFill>
        <p:spPr>
          <a:xfrm>
            <a:off x="1240575" y="2610887"/>
            <a:ext cx="3068200" cy="212992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83" y="361950"/>
            <a:ext cx="79724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descr="https://gss1.bdstatic.com/-vo3dSag_xI4khGkpoWK1HF6hhy/baike/w%3D268%3Bg%3D0/sign=2ca297eb257f9e2f70351a0e270b8e19/35a85edf8db1cb13c47d191edf54564e92584ba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0" y="3095624"/>
            <a:ext cx="2552700" cy="204787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gss2.bdstatic.com/9fo3dSag_xI4khGkpoWK1HF6hhy/baike/s%3D143/sign=ab6317f1b251f819f525074ee9b54a76/54fbb2fb43166d22dd3b844e442309f79152d29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333" y="1044071"/>
            <a:ext cx="1362075" cy="381001"/>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9" descr="https://img2018.cnblogs.com/blog/1235843/201809/1235843-20180919090658278-895277832.gif"/>
          <p:cNvPicPr>
            <a:picLocks noChangeAspect="1" noChangeArrowheads="1" noCrop="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0" y="3095624"/>
            <a:ext cx="2533920" cy="2538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317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13" y="285750"/>
            <a:ext cx="8639175"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907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339534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卷积神经网络中的感受野</a:t>
            </a:r>
            <a:endParaRPr sz="2400">
              <a:latin typeface="宋体"/>
              <a:cs typeface="宋体"/>
            </a:endParaRPr>
          </a:p>
        </p:txBody>
      </p:sp>
      <p:sp>
        <p:nvSpPr>
          <p:cNvPr id="3" name="object 3"/>
          <p:cNvSpPr txBox="1"/>
          <p:nvPr/>
        </p:nvSpPr>
        <p:spPr>
          <a:xfrm>
            <a:off x="613054" y="1341247"/>
            <a:ext cx="4640580" cy="866140"/>
          </a:xfrm>
          <a:prstGeom prst="rect">
            <a:avLst/>
          </a:prstGeom>
        </p:spPr>
        <p:txBody>
          <a:bodyPr vert="horz" wrap="square" lIns="0" tIns="17780" rIns="0" bIns="0" rtlCol="0">
            <a:spAutoFit/>
          </a:bodyPr>
          <a:lstStyle/>
          <a:p>
            <a:pPr marL="299085" marR="5080" indent="-286385" algn="just">
              <a:lnSpc>
                <a:spcPct val="97900"/>
              </a:lnSpc>
              <a:spcBef>
                <a:spcPts val="140"/>
              </a:spcBef>
              <a:buFont typeface="Wingdings"/>
              <a:buChar char=""/>
              <a:tabLst>
                <a:tab pos="299720" algn="l"/>
              </a:tabLst>
            </a:pPr>
            <a:r>
              <a:rPr sz="1400" dirty="0">
                <a:latin typeface="宋体"/>
                <a:cs typeface="宋体"/>
              </a:rPr>
              <a:t>感受野就是视觉感受区</a:t>
            </a:r>
            <a:r>
              <a:rPr sz="1400" spc="-15" dirty="0">
                <a:latin typeface="宋体"/>
                <a:cs typeface="宋体"/>
              </a:rPr>
              <a:t>域</a:t>
            </a:r>
            <a:r>
              <a:rPr sz="1400" dirty="0">
                <a:latin typeface="宋体"/>
                <a:cs typeface="宋体"/>
              </a:rPr>
              <a:t>的大</a:t>
            </a:r>
            <a:r>
              <a:rPr sz="1400" spc="-15" dirty="0">
                <a:latin typeface="宋体"/>
                <a:cs typeface="宋体"/>
              </a:rPr>
              <a:t>小</a:t>
            </a:r>
            <a:r>
              <a:rPr sz="1400" dirty="0">
                <a:latin typeface="宋体"/>
                <a:cs typeface="宋体"/>
              </a:rPr>
              <a:t>。在</a:t>
            </a:r>
            <a:r>
              <a:rPr sz="1400" spc="-15" dirty="0">
                <a:latin typeface="宋体"/>
                <a:cs typeface="宋体"/>
              </a:rPr>
              <a:t>卷</a:t>
            </a:r>
            <a:r>
              <a:rPr sz="1400" dirty="0">
                <a:latin typeface="宋体"/>
                <a:cs typeface="宋体"/>
              </a:rPr>
              <a:t>积神</a:t>
            </a:r>
            <a:r>
              <a:rPr sz="1400" spc="-15" dirty="0">
                <a:latin typeface="宋体"/>
                <a:cs typeface="宋体"/>
              </a:rPr>
              <a:t>经</a:t>
            </a:r>
            <a:r>
              <a:rPr sz="1400" dirty="0">
                <a:latin typeface="宋体"/>
                <a:cs typeface="宋体"/>
              </a:rPr>
              <a:t>网络</a:t>
            </a:r>
            <a:r>
              <a:rPr sz="1400" spc="-15" dirty="0">
                <a:latin typeface="宋体"/>
                <a:cs typeface="宋体"/>
              </a:rPr>
              <a:t>中</a:t>
            </a:r>
            <a:r>
              <a:rPr sz="1400" dirty="0">
                <a:latin typeface="宋体"/>
                <a:cs typeface="宋体"/>
              </a:rPr>
              <a:t>，  感受野是</a:t>
            </a:r>
            <a:r>
              <a:rPr sz="1400" spc="-10" dirty="0">
                <a:latin typeface="Arial"/>
                <a:cs typeface="Arial"/>
              </a:rPr>
              <a:t>CNN</a:t>
            </a:r>
            <a:r>
              <a:rPr sz="1400" dirty="0">
                <a:latin typeface="宋体"/>
                <a:cs typeface="宋体"/>
              </a:rPr>
              <a:t>中的某一层输出结果</a:t>
            </a:r>
            <a:r>
              <a:rPr sz="1400" spc="-15" dirty="0">
                <a:latin typeface="宋体"/>
                <a:cs typeface="宋体"/>
              </a:rPr>
              <a:t>的</a:t>
            </a:r>
            <a:r>
              <a:rPr sz="1400" dirty="0">
                <a:latin typeface="宋体"/>
                <a:cs typeface="宋体"/>
              </a:rPr>
              <a:t>一个</a:t>
            </a:r>
            <a:r>
              <a:rPr sz="1400" spc="-15" dirty="0">
                <a:latin typeface="宋体"/>
                <a:cs typeface="宋体"/>
              </a:rPr>
              <a:t>元</a:t>
            </a:r>
            <a:r>
              <a:rPr sz="1400" dirty="0">
                <a:latin typeface="宋体"/>
                <a:cs typeface="宋体"/>
              </a:rPr>
              <a:t>素对</a:t>
            </a:r>
            <a:r>
              <a:rPr sz="1400" spc="-15" dirty="0">
                <a:latin typeface="宋体"/>
                <a:cs typeface="宋体"/>
              </a:rPr>
              <a:t>应</a:t>
            </a:r>
            <a:r>
              <a:rPr sz="1400" dirty="0">
                <a:latin typeface="宋体"/>
                <a:cs typeface="宋体"/>
              </a:rPr>
              <a:t>输入 层的一个映射，即</a:t>
            </a:r>
            <a:r>
              <a:rPr sz="1400" u="sng" spc="-5" dirty="0">
                <a:solidFill>
                  <a:srgbClr val="FF0000"/>
                </a:solidFill>
                <a:latin typeface="Arial"/>
                <a:cs typeface="Arial"/>
              </a:rPr>
              <a:t>feature</a:t>
            </a:r>
            <a:r>
              <a:rPr sz="1400" u="sng" spc="-45" dirty="0">
                <a:solidFill>
                  <a:srgbClr val="FF0000"/>
                </a:solidFill>
                <a:latin typeface="Arial"/>
                <a:cs typeface="Arial"/>
              </a:rPr>
              <a:t> </a:t>
            </a:r>
            <a:r>
              <a:rPr sz="1400" u="sng" spc="-5" dirty="0">
                <a:solidFill>
                  <a:srgbClr val="FF0000"/>
                </a:solidFill>
                <a:latin typeface="Arial"/>
                <a:cs typeface="Arial"/>
              </a:rPr>
              <a:t>map</a:t>
            </a:r>
            <a:r>
              <a:rPr sz="1400" u="sng" dirty="0">
                <a:solidFill>
                  <a:srgbClr val="FF0000"/>
                </a:solidFill>
                <a:latin typeface="宋体"/>
                <a:cs typeface="宋体"/>
              </a:rPr>
              <a:t>上的一个点所对</a:t>
            </a:r>
            <a:r>
              <a:rPr sz="1400" u="sng" spc="-15" dirty="0">
                <a:solidFill>
                  <a:srgbClr val="FF0000"/>
                </a:solidFill>
                <a:latin typeface="宋体"/>
                <a:cs typeface="宋体"/>
              </a:rPr>
              <a:t>应</a:t>
            </a:r>
            <a:r>
              <a:rPr sz="1400" u="sng" dirty="0">
                <a:solidFill>
                  <a:srgbClr val="FF0000"/>
                </a:solidFill>
                <a:latin typeface="宋体"/>
                <a:cs typeface="宋体"/>
              </a:rPr>
              <a:t>的输入</a:t>
            </a:r>
            <a:r>
              <a:rPr sz="1400" u="sng" spc="-1405" dirty="0">
                <a:solidFill>
                  <a:srgbClr val="FF0000"/>
                </a:solidFill>
                <a:latin typeface="宋体"/>
                <a:cs typeface="宋体"/>
              </a:rPr>
              <a:t>图 </a:t>
            </a:r>
            <a:r>
              <a:rPr sz="1400" u="sng" dirty="0">
                <a:solidFill>
                  <a:srgbClr val="FF0000"/>
                </a:solidFill>
                <a:latin typeface="宋体"/>
                <a:cs typeface="宋体"/>
              </a:rPr>
              <a:t>上</a:t>
            </a:r>
            <a:r>
              <a:rPr sz="1400" u="sng" spc="-5" dirty="0">
                <a:solidFill>
                  <a:srgbClr val="FF0000"/>
                </a:solidFill>
                <a:latin typeface="宋体"/>
                <a:cs typeface="宋体"/>
              </a:rPr>
              <a:t>的</a:t>
            </a:r>
            <a:r>
              <a:rPr sz="1400" u="sng" dirty="0">
                <a:solidFill>
                  <a:srgbClr val="FF0000"/>
                </a:solidFill>
                <a:latin typeface="宋体"/>
                <a:cs typeface="宋体"/>
              </a:rPr>
              <a:t>区域</a:t>
            </a:r>
            <a:r>
              <a:rPr sz="1400" dirty="0">
                <a:latin typeface="宋体"/>
                <a:cs typeface="宋体"/>
              </a:rPr>
              <a:t>。</a:t>
            </a:r>
            <a:endParaRPr sz="1400">
              <a:latin typeface="宋体"/>
              <a:cs typeface="宋体"/>
            </a:endParaRPr>
          </a:p>
        </p:txBody>
      </p:sp>
      <p:sp>
        <p:nvSpPr>
          <p:cNvPr id="4" name="object 4"/>
          <p:cNvSpPr/>
          <p:nvPr/>
        </p:nvSpPr>
        <p:spPr>
          <a:xfrm>
            <a:off x="201168" y="2279904"/>
            <a:ext cx="4137660" cy="254965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7" name="object 7"/>
          <p:cNvSpPr/>
          <p:nvPr/>
        </p:nvSpPr>
        <p:spPr>
          <a:xfrm>
            <a:off x="4539996" y="2189988"/>
            <a:ext cx="3957828" cy="2442972"/>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673852" y="1488947"/>
            <a:ext cx="2456688" cy="51511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225039" y="2162555"/>
            <a:ext cx="1719072" cy="769619"/>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155702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感受野示例</a:t>
            </a:r>
            <a:endParaRPr sz="2400">
              <a:latin typeface="宋体"/>
              <a:cs typeface="宋体"/>
            </a:endParaRPr>
          </a:p>
        </p:txBody>
      </p:sp>
      <p:sp>
        <p:nvSpPr>
          <p:cNvPr id="4" name="object 4"/>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5" name="object 5"/>
          <p:cNvSpPr/>
          <p:nvPr/>
        </p:nvSpPr>
        <p:spPr>
          <a:xfrm>
            <a:off x="521207" y="1545215"/>
            <a:ext cx="7597130" cy="305915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480815" y="960119"/>
            <a:ext cx="1496567" cy="14858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216979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不同方向的卷积</a:t>
            </a:r>
            <a:endParaRPr sz="2400">
              <a:latin typeface="宋体"/>
              <a:cs typeface="宋体"/>
            </a:endParaRPr>
          </a:p>
        </p:txBody>
      </p:sp>
      <p:sp>
        <p:nvSpPr>
          <p:cNvPr id="4" name="object 4"/>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5" name="object 5"/>
          <p:cNvSpPr/>
          <p:nvPr/>
        </p:nvSpPr>
        <p:spPr>
          <a:xfrm>
            <a:off x="743712" y="1240536"/>
            <a:ext cx="6815328" cy="262585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33655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卷积神经网络计算</a:t>
            </a:r>
            <a:r>
              <a:rPr sz="2400" spc="-5" dirty="0">
                <a:solidFill>
                  <a:srgbClr val="000000"/>
                </a:solidFill>
                <a:latin typeface="Calibri"/>
                <a:cs typeface="Calibri"/>
              </a:rPr>
              <a:t>—</a:t>
            </a:r>
            <a:r>
              <a:rPr sz="2400" dirty="0">
                <a:solidFill>
                  <a:srgbClr val="000000"/>
                </a:solidFill>
                <a:latin typeface="宋体"/>
                <a:cs typeface="宋体"/>
              </a:rPr>
              <a:t>卷积</a:t>
            </a:r>
            <a:endParaRPr sz="2400">
              <a:latin typeface="宋体"/>
              <a:cs typeface="宋体"/>
            </a:endParaRPr>
          </a:p>
        </p:txBody>
      </p:sp>
      <p:sp>
        <p:nvSpPr>
          <p:cNvPr id="4" name="object 4"/>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5" name="object 5"/>
          <p:cNvSpPr/>
          <p:nvPr/>
        </p:nvSpPr>
        <p:spPr>
          <a:xfrm>
            <a:off x="419100" y="1063752"/>
            <a:ext cx="4152900" cy="21336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065776" y="1473708"/>
            <a:ext cx="1772412" cy="65684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681728" y="2784348"/>
            <a:ext cx="4247387" cy="185775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155702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多通道卷积</a:t>
            </a:r>
            <a:endParaRPr sz="2400">
              <a:latin typeface="宋体"/>
              <a:cs typeface="宋体"/>
            </a:endParaRPr>
          </a:p>
        </p:txBody>
      </p:sp>
      <p:sp>
        <p:nvSpPr>
          <p:cNvPr id="4" name="object 4"/>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5" name="object 5"/>
          <p:cNvSpPr/>
          <p:nvPr/>
        </p:nvSpPr>
        <p:spPr>
          <a:xfrm>
            <a:off x="752855" y="1063850"/>
            <a:ext cx="4416682" cy="360270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33655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卷积神经网络计算</a:t>
            </a:r>
            <a:r>
              <a:rPr sz="2400" spc="-5" dirty="0">
                <a:solidFill>
                  <a:srgbClr val="000000"/>
                </a:solidFill>
                <a:latin typeface="Calibri"/>
                <a:cs typeface="Calibri"/>
              </a:rPr>
              <a:t>—</a:t>
            </a:r>
            <a:r>
              <a:rPr sz="2400" dirty="0">
                <a:solidFill>
                  <a:srgbClr val="000000"/>
                </a:solidFill>
                <a:latin typeface="宋体"/>
                <a:cs typeface="宋体"/>
              </a:rPr>
              <a:t>池化</a:t>
            </a:r>
            <a:endParaRPr sz="2400">
              <a:latin typeface="宋体"/>
              <a:cs typeface="宋体"/>
            </a:endParaRPr>
          </a:p>
        </p:txBody>
      </p:sp>
      <p:sp>
        <p:nvSpPr>
          <p:cNvPr id="4" name="object 4"/>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5" name="object 5"/>
          <p:cNvSpPr/>
          <p:nvPr/>
        </p:nvSpPr>
        <p:spPr>
          <a:xfrm>
            <a:off x="714755" y="1333500"/>
            <a:ext cx="4328160" cy="25984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7408" y="429768"/>
            <a:ext cx="1408430" cy="411480"/>
          </a:xfrm>
          <a:prstGeom prst="rect">
            <a:avLst/>
          </a:prstGeom>
          <a:solidFill>
            <a:srgbClr val="FF6600"/>
          </a:solidFill>
        </p:spPr>
        <p:txBody>
          <a:bodyPr vert="horz" wrap="square" lIns="0" tIns="33655" rIns="0" bIns="0" rtlCol="0">
            <a:spAutoFit/>
          </a:bodyPr>
          <a:lstStyle/>
          <a:p>
            <a:pPr marL="101600">
              <a:lnSpc>
                <a:spcPct val="100000"/>
              </a:lnSpc>
              <a:spcBef>
                <a:spcPts val="265"/>
              </a:spcBef>
            </a:pPr>
            <a:r>
              <a:rPr sz="2400" b="0" dirty="0" err="1">
                <a:solidFill>
                  <a:srgbClr val="FFFFFF"/>
                </a:solidFill>
                <a:latin typeface="微软雅黑"/>
                <a:cs typeface="微软雅黑"/>
              </a:rPr>
              <a:t>介绍</a:t>
            </a:r>
            <a:endParaRPr sz="2400" dirty="0">
              <a:latin typeface="微软雅黑"/>
              <a:cs typeface="微软雅黑"/>
            </a:endParaRPr>
          </a:p>
        </p:txBody>
      </p:sp>
      <p:sp>
        <p:nvSpPr>
          <p:cNvPr id="3" name="object 3"/>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
        <p:nvSpPr>
          <p:cNvPr id="5" name="object 5"/>
          <p:cNvSpPr txBox="1"/>
          <p:nvPr/>
        </p:nvSpPr>
        <p:spPr>
          <a:xfrm>
            <a:off x="380491" y="1107694"/>
            <a:ext cx="7698105" cy="2222147"/>
          </a:xfrm>
          <a:prstGeom prst="rect">
            <a:avLst/>
          </a:prstGeom>
        </p:spPr>
        <p:txBody>
          <a:bodyPr vert="horz" wrap="square" lIns="0" tIns="15240" rIns="0" bIns="0" rtlCol="0">
            <a:spAutoFit/>
          </a:bodyPr>
          <a:lstStyle/>
          <a:p>
            <a:pPr marL="355600" marR="5080" indent="-342900" algn="just">
              <a:lnSpc>
                <a:spcPct val="98900"/>
              </a:lnSpc>
              <a:spcBef>
                <a:spcPts val="120"/>
              </a:spcBef>
              <a:buFont typeface="Arial"/>
              <a:buChar char="•"/>
              <a:tabLst>
                <a:tab pos="355600" algn="l"/>
              </a:tabLst>
            </a:pPr>
            <a:r>
              <a:rPr sz="1800" dirty="0">
                <a:latin typeface="宋体"/>
                <a:cs typeface="宋体"/>
              </a:rPr>
              <a:t>深度学习是一种利用复杂结构的多个处理层来实现对数据进行高层次抽象 的算法，是机器学习的一个重要分支。传统</a:t>
            </a:r>
            <a:r>
              <a:rPr sz="1800" spc="0" dirty="0">
                <a:latin typeface="宋体"/>
                <a:cs typeface="宋体"/>
              </a:rPr>
              <a:t>的</a:t>
            </a:r>
            <a:r>
              <a:rPr sz="1800" dirty="0">
                <a:latin typeface="Calibri"/>
                <a:cs typeface="Calibri"/>
              </a:rPr>
              <a:t>B</a:t>
            </a:r>
            <a:r>
              <a:rPr sz="1800" spc="-10" dirty="0">
                <a:latin typeface="Calibri"/>
                <a:cs typeface="Calibri"/>
              </a:rPr>
              <a:t>P</a:t>
            </a:r>
            <a:r>
              <a:rPr sz="1800" dirty="0">
                <a:latin typeface="宋体"/>
                <a:cs typeface="宋体"/>
              </a:rPr>
              <a:t>算法仅有几层网络，需要 </a:t>
            </a:r>
            <a:r>
              <a:rPr sz="1800" spc="-5" dirty="0">
                <a:latin typeface="宋体"/>
                <a:cs typeface="宋体"/>
              </a:rPr>
              <a:t>手工指定特征且易出现局部最优问题，而深度学习引入了概率生成模型，  </a:t>
            </a:r>
            <a:r>
              <a:rPr sz="1800" dirty="0">
                <a:latin typeface="宋体"/>
                <a:cs typeface="宋体"/>
              </a:rPr>
              <a:t>可自动地从训练集提取特征，解决了手工特征考虑不周的问题，而且初始 化了神经网络权重，采用反向传播算法进行训练，</a:t>
            </a:r>
            <a:r>
              <a:rPr sz="1800" spc="0" dirty="0">
                <a:latin typeface="宋体"/>
                <a:cs typeface="宋体"/>
              </a:rPr>
              <a:t>与</a:t>
            </a:r>
            <a:r>
              <a:rPr sz="1800" spc="0" dirty="0">
                <a:latin typeface="Calibri"/>
                <a:cs typeface="Calibri"/>
              </a:rPr>
              <a:t>B</a:t>
            </a:r>
            <a:r>
              <a:rPr sz="1800" spc="-10" dirty="0">
                <a:latin typeface="Calibri"/>
                <a:cs typeface="Calibri"/>
              </a:rPr>
              <a:t>P</a:t>
            </a:r>
            <a:r>
              <a:rPr sz="1800" dirty="0">
                <a:latin typeface="宋体"/>
                <a:cs typeface="宋体"/>
              </a:rPr>
              <a:t>算法相比取得了很 </a:t>
            </a:r>
            <a:r>
              <a:rPr sz="1800" dirty="0" err="1">
                <a:latin typeface="宋体"/>
                <a:cs typeface="宋体"/>
              </a:rPr>
              <a:t>好的效果</a:t>
            </a:r>
            <a:r>
              <a:rPr sz="1800" dirty="0">
                <a:latin typeface="宋体"/>
                <a:cs typeface="宋体"/>
              </a:rPr>
              <a:t>。</a:t>
            </a:r>
            <a:endParaRPr lang="en-US" dirty="0">
              <a:latin typeface="宋体"/>
              <a:cs typeface="宋体"/>
            </a:endParaRPr>
          </a:p>
          <a:p>
            <a:pPr marL="355600" marR="5080" indent="-342900" algn="just">
              <a:lnSpc>
                <a:spcPct val="98900"/>
              </a:lnSpc>
              <a:spcBef>
                <a:spcPts val="120"/>
              </a:spcBef>
              <a:buFont typeface="Arial"/>
              <a:buChar char="•"/>
              <a:tabLst>
                <a:tab pos="355600" algn="l"/>
              </a:tabLst>
            </a:pPr>
            <a:r>
              <a:rPr sz="1800" dirty="0" err="1">
                <a:latin typeface="宋体"/>
                <a:cs typeface="宋体"/>
              </a:rPr>
              <a:t>主要介绍了深度学习相关的概念和主流框架，重点介绍卷</a:t>
            </a:r>
            <a:r>
              <a:rPr sz="1800" spc="-5" dirty="0" err="1">
                <a:latin typeface="宋体"/>
                <a:cs typeface="宋体"/>
              </a:rPr>
              <a:t>积神经网络和循环神经网络的结构以及常见应用</a:t>
            </a:r>
            <a:r>
              <a:rPr sz="1800" spc="-5" dirty="0">
                <a:latin typeface="宋体"/>
                <a:cs typeface="宋体"/>
              </a:rPr>
              <a:t>。</a:t>
            </a:r>
            <a:endParaRPr sz="1800" dirty="0">
              <a:latin typeface="宋体"/>
              <a:cs typeface="宋体"/>
            </a:endParaRPr>
          </a:p>
        </p:txBody>
      </p:sp>
      <p:sp>
        <p:nvSpPr>
          <p:cNvPr id="6" name="object 6"/>
          <p:cNvSpPr/>
          <p:nvPr/>
        </p:nvSpPr>
        <p:spPr>
          <a:xfrm>
            <a:off x="5625593" y="3083306"/>
            <a:ext cx="3137916" cy="1905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p:cNvSpPr>
          <p:nvPr>
            <p:ph type="title"/>
          </p:nvPr>
        </p:nvSpPr>
        <p:spPr>
          <a:xfrm>
            <a:off x="1252734" y="42256"/>
            <a:ext cx="4694784" cy="318100"/>
          </a:xfrm>
          <a:prstGeom prst="rect">
            <a:avLst/>
          </a:prstGeom>
        </p:spPr>
        <p:txBody>
          <a:bodyPr/>
          <a:lstStyle>
            <a:lvl1pPr defTabSz="286258">
              <a:defRPr sz="3920"/>
            </a:lvl1pPr>
          </a:lstStyle>
          <a:p>
            <a:pPr lvl="0">
              <a:defRPr sz="1800"/>
            </a:pPr>
            <a:r>
              <a:rPr sz="2067"/>
              <a:t>CNN-池化</a:t>
            </a:r>
          </a:p>
        </p:txBody>
      </p:sp>
      <p:pic>
        <p:nvPicPr>
          <p:cNvPr id="216" name="pasted-image.png"/>
          <p:cNvPicPr/>
          <p:nvPr/>
        </p:nvPicPr>
        <p:blipFill>
          <a:blip r:embed="rId2"/>
          <a:stretch>
            <a:fillRect/>
          </a:stretch>
        </p:blipFill>
        <p:spPr>
          <a:xfrm>
            <a:off x="1203007" y="2534468"/>
            <a:ext cx="4433431" cy="978058"/>
          </a:xfrm>
          <a:prstGeom prst="rect">
            <a:avLst/>
          </a:prstGeom>
          <a:ln w="12700">
            <a:miter lim="400000"/>
          </a:ln>
        </p:spPr>
      </p:pic>
      <p:pic>
        <p:nvPicPr>
          <p:cNvPr id="217" name="pasted-image.png"/>
          <p:cNvPicPr/>
          <p:nvPr/>
        </p:nvPicPr>
        <p:blipFill>
          <a:blip r:embed="rId3"/>
          <a:stretch>
            <a:fillRect/>
          </a:stretch>
        </p:blipFill>
        <p:spPr>
          <a:xfrm>
            <a:off x="5661662" y="2555197"/>
            <a:ext cx="2410488" cy="978058"/>
          </a:xfrm>
          <a:prstGeom prst="rect">
            <a:avLst/>
          </a:prstGeom>
          <a:ln w="12700">
            <a:miter lim="400000"/>
          </a:ln>
        </p:spPr>
      </p:pic>
      <p:pic>
        <p:nvPicPr>
          <p:cNvPr id="218" name="pasted-image.png"/>
          <p:cNvPicPr/>
          <p:nvPr/>
        </p:nvPicPr>
        <p:blipFill>
          <a:blip r:embed="rId4"/>
          <a:stretch>
            <a:fillRect/>
          </a:stretch>
        </p:blipFill>
        <p:spPr>
          <a:xfrm>
            <a:off x="1260804" y="652694"/>
            <a:ext cx="4106509" cy="1571693"/>
          </a:xfrm>
          <a:prstGeom prst="rect">
            <a:avLst/>
          </a:prstGeom>
          <a:ln w="12700">
            <a:miter lim="400000"/>
          </a:ln>
        </p:spPr>
      </p:pic>
      <p:sp>
        <p:nvSpPr>
          <p:cNvPr id="219" name="Shape 219"/>
          <p:cNvSpPr/>
          <p:nvPr/>
        </p:nvSpPr>
        <p:spPr>
          <a:xfrm>
            <a:off x="6172943" y="1265455"/>
            <a:ext cx="1028727"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lvl="0">
              <a:defRPr sz="1800"/>
            </a:pPr>
            <a:r>
              <a:rPr sz="1898"/>
              <a:t>计算量！</a:t>
            </a:r>
          </a:p>
        </p:txBody>
      </p:sp>
      <p:pic>
        <p:nvPicPr>
          <p:cNvPr id="220" name="pasted-image.png"/>
          <p:cNvPicPr/>
          <p:nvPr/>
        </p:nvPicPr>
        <p:blipFill>
          <a:blip r:embed="rId5"/>
          <a:stretch>
            <a:fillRect/>
          </a:stretch>
        </p:blipFill>
        <p:spPr>
          <a:xfrm>
            <a:off x="1235522" y="3523226"/>
            <a:ext cx="5316536" cy="1437093"/>
          </a:xfrm>
          <a:prstGeom prst="rect">
            <a:avLst/>
          </a:prstGeom>
          <a:ln w="12700">
            <a:miter lim="400000"/>
          </a:ln>
        </p:spPr>
      </p:pic>
      <p:sp>
        <p:nvSpPr>
          <p:cNvPr id="221" name="Shape 221"/>
          <p:cNvSpPr/>
          <p:nvPr/>
        </p:nvSpPr>
        <p:spPr>
          <a:xfrm>
            <a:off x="5658242" y="3631414"/>
            <a:ext cx="2247009" cy="34616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lvl="0">
              <a:defRPr sz="1800"/>
            </a:pPr>
            <a:r>
              <a:rPr sz="1898"/>
              <a:t>更少参数，保留特征</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3767454"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卷积神经网络计算</a:t>
            </a:r>
            <a:r>
              <a:rPr sz="2400" spc="-5" dirty="0">
                <a:solidFill>
                  <a:srgbClr val="000000"/>
                </a:solidFill>
                <a:latin typeface="Calibri"/>
                <a:cs typeface="Calibri"/>
              </a:rPr>
              <a:t>—</a:t>
            </a:r>
            <a:r>
              <a:rPr sz="2400" spc="-55" dirty="0">
                <a:solidFill>
                  <a:srgbClr val="000000"/>
                </a:solidFill>
                <a:latin typeface="Calibri"/>
                <a:cs typeface="Calibri"/>
              </a:rPr>
              <a:t>P</a:t>
            </a:r>
            <a:r>
              <a:rPr sz="2400" dirty="0">
                <a:solidFill>
                  <a:srgbClr val="000000"/>
                </a:solidFill>
                <a:latin typeface="Calibri"/>
                <a:cs typeface="Calibri"/>
              </a:rPr>
              <a:t>ad</a:t>
            </a:r>
            <a:r>
              <a:rPr sz="2400" spc="-10" dirty="0">
                <a:solidFill>
                  <a:srgbClr val="000000"/>
                </a:solidFill>
                <a:latin typeface="Calibri"/>
                <a:cs typeface="Calibri"/>
              </a:rPr>
              <a:t>d</a:t>
            </a:r>
            <a:r>
              <a:rPr sz="2400" dirty="0">
                <a:solidFill>
                  <a:srgbClr val="000000"/>
                </a:solidFill>
                <a:latin typeface="Calibri"/>
                <a:cs typeface="Calibri"/>
              </a:rPr>
              <a:t>i</a:t>
            </a:r>
            <a:r>
              <a:rPr sz="2400" spc="-10" dirty="0">
                <a:solidFill>
                  <a:srgbClr val="000000"/>
                </a:solidFill>
                <a:latin typeface="Calibri"/>
                <a:cs typeface="Calibri"/>
              </a:rPr>
              <a:t>n</a:t>
            </a:r>
            <a:r>
              <a:rPr sz="2400" dirty="0">
                <a:solidFill>
                  <a:srgbClr val="000000"/>
                </a:solidFill>
                <a:latin typeface="Calibri"/>
                <a:cs typeface="Calibri"/>
              </a:rPr>
              <a:t>g</a:t>
            </a:r>
            <a:endParaRPr sz="2400">
              <a:latin typeface="Calibri"/>
              <a:cs typeface="Calibri"/>
            </a:endParaRPr>
          </a:p>
        </p:txBody>
      </p:sp>
      <p:sp>
        <p:nvSpPr>
          <p:cNvPr id="4" name="object 4"/>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5" name="object 5"/>
          <p:cNvSpPr/>
          <p:nvPr/>
        </p:nvSpPr>
        <p:spPr>
          <a:xfrm>
            <a:off x="620268" y="1062227"/>
            <a:ext cx="1827276" cy="46177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93776" y="1744979"/>
            <a:ext cx="1882139" cy="162306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787395" y="1027175"/>
            <a:ext cx="3294887" cy="2647188"/>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082283" y="2174769"/>
            <a:ext cx="3009593" cy="2603091"/>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3275838" y="4015841"/>
            <a:ext cx="2273300" cy="239395"/>
          </a:xfrm>
          <a:prstGeom prst="rect">
            <a:avLst/>
          </a:prstGeom>
        </p:spPr>
        <p:txBody>
          <a:bodyPr vert="horz" wrap="square" lIns="0" tIns="13335" rIns="0" bIns="0" rtlCol="0">
            <a:spAutoFit/>
          </a:bodyPr>
          <a:lstStyle/>
          <a:p>
            <a:pPr marL="299085" indent="-286385">
              <a:lnSpc>
                <a:spcPct val="100000"/>
              </a:lnSpc>
              <a:spcBef>
                <a:spcPts val="105"/>
              </a:spcBef>
              <a:buFont typeface="Wingdings"/>
              <a:buChar char=""/>
              <a:tabLst>
                <a:tab pos="299085" algn="l"/>
                <a:tab pos="299720" algn="l"/>
              </a:tabLst>
            </a:pPr>
            <a:r>
              <a:rPr sz="1400" dirty="0">
                <a:latin typeface="宋体"/>
                <a:cs typeface="宋体"/>
              </a:rPr>
              <a:t>各方向的填充不一定对称</a:t>
            </a:r>
            <a:endParaRPr sz="1400">
              <a:latin typeface="宋体"/>
              <a:cs typeface="宋体"/>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431673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卷积神经网络中的输入输出计算</a:t>
            </a:r>
            <a:endParaRPr sz="2400">
              <a:latin typeface="宋体"/>
              <a:cs typeface="宋体"/>
            </a:endParaRPr>
          </a:p>
        </p:txBody>
      </p:sp>
      <p:sp>
        <p:nvSpPr>
          <p:cNvPr id="4" name="object 4"/>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5" name="object 5"/>
          <p:cNvSpPr/>
          <p:nvPr/>
        </p:nvSpPr>
        <p:spPr>
          <a:xfrm>
            <a:off x="4617720" y="2083307"/>
            <a:ext cx="2458212" cy="51358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552569" y="1431163"/>
            <a:ext cx="292163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宋体"/>
                <a:cs typeface="宋体"/>
              </a:rPr>
              <a:t>输出矩阵的尺寸——考虑到填充宽度和步幅</a:t>
            </a:r>
            <a:endParaRPr sz="1200">
              <a:latin typeface="宋体"/>
              <a:cs typeface="宋体"/>
            </a:endParaRPr>
          </a:p>
        </p:txBody>
      </p:sp>
      <p:sp>
        <p:nvSpPr>
          <p:cNvPr id="7" name="object 7"/>
          <p:cNvSpPr/>
          <p:nvPr/>
        </p:nvSpPr>
        <p:spPr>
          <a:xfrm>
            <a:off x="4617720" y="3348228"/>
            <a:ext cx="3931920" cy="327660"/>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32587" y="888491"/>
            <a:ext cx="3430524" cy="2173223"/>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4594605" y="2920060"/>
            <a:ext cx="792480" cy="208915"/>
          </a:xfrm>
          <a:prstGeom prst="rect">
            <a:avLst/>
          </a:prstGeom>
        </p:spPr>
        <p:txBody>
          <a:bodyPr vert="horz" wrap="square" lIns="0" tIns="12700" rIns="0" bIns="0" rtlCol="0">
            <a:spAutoFit/>
          </a:bodyPr>
          <a:lstStyle/>
          <a:p>
            <a:pPr marL="12700">
              <a:lnSpc>
                <a:spcPct val="100000"/>
              </a:lnSpc>
              <a:spcBef>
                <a:spcPts val="100"/>
              </a:spcBef>
            </a:pPr>
            <a:r>
              <a:rPr sz="1200" b="1" dirty="0">
                <a:latin typeface="宋体"/>
                <a:cs typeface="宋体"/>
              </a:rPr>
              <a:t>三维情</a:t>
            </a:r>
            <a:r>
              <a:rPr sz="1200" b="1" spc="-5" dirty="0">
                <a:latin typeface="宋体"/>
                <a:cs typeface="宋体"/>
              </a:rPr>
              <a:t>况：</a:t>
            </a:r>
            <a:endParaRPr sz="1200">
              <a:latin typeface="宋体"/>
              <a:cs typeface="宋体"/>
            </a:endParaRPr>
          </a:p>
        </p:txBody>
      </p:sp>
      <p:sp>
        <p:nvSpPr>
          <p:cNvPr id="10" name="object 10"/>
          <p:cNvSpPr txBox="1"/>
          <p:nvPr/>
        </p:nvSpPr>
        <p:spPr>
          <a:xfrm>
            <a:off x="4416297" y="3908552"/>
            <a:ext cx="4362450" cy="351155"/>
          </a:xfrm>
          <a:prstGeom prst="rect">
            <a:avLst/>
          </a:prstGeom>
        </p:spPr>
        <p:txBody>
          <a:bodyPr vert="horz" wrap="square" lIns="0" tIns="26670" rIns="0" bIns="0" rtlCol="0">
            <a:spAutoFit/>
          </a:bodyPr>
          <a:lstStyle/>
          <a:p>
            <a:pPr marL="12700" marR="5080">
              <a:lnSpc>
                <a:spcPts val="1240"/>
              </a:lnSpc>
              <a:spcBef>
                <a:spcPts val="210"/>
              </a:spcBef>
            </a:pPr>
            <a:r>
              <a:rPr sz="1100" dirty="0">
                <a:solidFill>
                  <a:srgbClr val="333333"/>
                </a:solidFill>
                <a:latin typeface="宋体"/>
                <a:cs typeface="宋体"/>
              </a:rPr>
              <a:t>n-图像大小，f-滤波器</a:t>
            </a:r>
            <a:r>
              <a:rPr sz="1100" spc="-15" dirty="0">
                <a:solidFill>
                  <a:srgbClr val="333333"/>
                </a:solidFill>
                <a:latin typeface="宋体"/>
                <a:cs typeface="宋体"/>
              </a:rPr>
              <a:t>大</a:t>
            </a:r>
            <a:r>
              <a:rPr sz="1100" dirty="0">
                <a:solidFill>
                  <a:srgbClr val="333333"/>
                </a:solidFill>
                <a:latin typeface="宋体"/>
                <a:cs typeface="宋体"/>
              </a:rPr>
              <a:t>小</a:t>
            </a:r>
            <a:r>
              <a:rPr sz="1100" spc="-5" dirty="0">
                <a:solidFill>
                  <a:srgbClr val="333333"/>
                </a:solidFill>
                <a:latin typeface="宋体"/>
                <a:cs typeface="宋体"/>
              </a:rPr>
              <a:t>，n_c-</a:t>
            </a:r>
            <a:r>
              <a:rPr sz="1100" dirty="0">
                <a:solidFill>
                  <a:srgbClr val="333333"/>
                </a:solidFill>
                <a:latin typeface="宋体"/>
                <a:cs typeface="宋体"/>
              </a:rPr>
              <a:t>图</a:t>
            </a:r>
            <a:r>
              <a:rPr sz="1100" spc="-15" dirty="0">
                <a:solidFill>
                  <a:srgbClr val="333333"/>
                </a:solidFill>
                <a:latin typeface="宋体"/>
                <a:cs typeface="宋体"/>
              </a:rPr>
              <a:t>像</a:t>
            </a:r>
            <a:r>
              <a:rPr sz="1100" dirty="0">
                <a:solidFill>
                  <a:srgbClr val="333333"/>
                </a:solidFill>
                <a:latin typeface="宋体"/>
                <a:cs typeface="宋体"/>
              </a:rPr>
              <a:t>中通</a:t>
            </a:r>
            <a:r>
              <a:rPr sz="1100" spc="-15" dirty="0">
                <a:solidFill>
                  <a:srgbClr val="333333"/>
                </a:solidFill>
                <a:latin typeface="宋体"/>
                <a:cs typeface="宋体"/>
              </a:rPr>
              <a:t>道</a:t>
            </a:r>
            <a:r>
              <a:rPr sz="1100" dirty="0">
                <a:solidFill>
                  <a:srgbClr val="333333"/>
                </a:solidFill>
                <a:latin typeface="宋体"/>
                <a:cs typeface="宋体"/>
              </a:rPr>
              <a:t>数</a:t>
            </a:r>
            <a:r>
              <a:rPr sz="1100" spc="-5" dirty="0">
                <a:solidFill>
                  <a:srgbClr val="333333"/>
                </a:solidFill>
                <a:latin typeface="宋体"/>
                <a:cs typeface="宋体"/>
              </a:rPr>
              <a:t>，p-</a:t>
            </a:r>
            <a:r>
              <a:rPr sz="1100" dirty="0">
                <a:solidFill>
                  <a:srgbClr val="333333"/>
                </a:solidFill>
                <a:latin typeface="宋体"/>
                <a:cs typeface="宋体"/>
              </a:rPr>
              <a:t>是否</a:t>
            </a:r>
            <a:r>
              <a:rPr sz="1100" spc="-15" dirty="0">
                <a:solidFill>
                  <a:srgbClr val="333333"/>
                </a:solidFill>
                <a:latin typeface="宋体"/>
                <a:cs typeface="宋体"/>
              </a:rPr>
              <a:t>使</a:t>
            </a:r>
            <a:r>
              <a:rPr sz="1100" dirty="0">
                <a:solidFill>
                  <a:srgbClr val="333333"/>
                </a:solidFill>
                <a:latin typeface="宋体"/>
                <a:cs typeface="宋体"/>
              </a:rPr>
              <a:t>用填</a:t>
            </a:r>
            <a:r>
              <a:rPr sz="1100" spc="-15" dirty="0">
                <a:solidFill>
                  <a:srgbClr val="333333"/>
                </a:solidFill>
                <a:latin typeface="宋体"/>
                <a:cs typeface="宋体"/>
              </a:rPr>
              <a:t>充</a:t>
            </a:r>
            <a:r>
              <a:rPr sz="1100" dirty="0">
                <a:solidFill>
                  <a:srgbClr val="333333"/>
                </a:solidFill>
                <a:latin typeface="宋体"/>
                <a:cs typeface="宋体"/>
              </a:rPr>
              <a:t>，s-  使用的步幅，n_f-滤波</a:t>
            </a:r>
            <a:r>
              <a:rPr sz="1100" spc="-15" dirty="0">
                <a:solidFill>
                  <a:srgbClr val="333333"/>
                </a:solidFill>
                <a:latin typeface="宋体"/>
                <a:cs typeface="宋体"/>
              </a:rPr>
              <a:t>器</a:t>
            </a:r>
            <a:r>
              <a:rPr sz="1100" dirty="0">
                <a:solidFill>
                  <a:srgbClr val="333333"/>
                </a:solidFill>
                <a:latin typeface="宋体"/>
                <a:cs typeface="宋体"/>
              </a:rPr>
              <a:t>个数。</a:t>
            </a:r>
            <a:endParaRPr sz="1100">
              <a:latin typeface="宋体"/>
              <a:cs typeface="宋体"/>
            </a:endParaRPr>
          </a:p>
        </p:txBody>
      </p:sp>
      <p:sp>
        <p:nvSpPr>
          <p:cNvPr id="11" name="object 11"/>
          <p:cNvSpPr/>
          <p:nvPr/>
        </p:nvSpPr>
        <p:spPr>
          <a:xfrm>
            <a:off x="469391" y="4090415"/>
            <a:ext cx="943356" cy="438912"/>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381406" y="3729939"/>
            <a:ext cx="104838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宋体"/>
                <a:cs typeface="宋体"/>
              </a:rPr>
              <a:t>当</a:t>
            </a:r>
            <a:r>
              <a:rPr sz="1200" dirty="0">
                <a:latin typeface="Calibri"/>
                <a:cs typeface="Calibri"/>
              </a:rPr>
              <a:t>n</a:t>
            </a:r>
            <a:r>
              <a:rPr sz="1200" spc="-5" dirty="0">
                <a:latin typeface="Calibri"/>
                <a:cs typeface="Calibri"/>
              </a:rPr>
              <a:t>_i</a:t>
            </a:r>
            <a:r>
              <a:rPr sz="1200" spc="0" dirty="0">
                <a:latin typeface="Calibri"/>
                <a:cs typeface="Calibri"/>
              </a:rPr>
              <a:t>n</a:t>
            </a:r>
            <a:r>
              <a:rPr sz="1200" dirty="0">
                <a:latin typeface="Calibri"/>
                <a:cs typeface="Calibri"/>
              </a:rPr>
              <a:t>=n</a:t>
            </a:r>
            <a:r>
              <a:rPr sz="1200" spc="-5" dirty="0">
                <a:latin typeface="Calibri"/>
                <a:cs typeface="Calibri"/>
              </a:rPr>
              <a:t>_</a:t>
            </a:r>
            <a:r>
              <a:rPr sz="1200" dirty="0">
                <a:latin typeface="Calibri"/>
                <a:cs typeface="Calibri"/>
              </a:rPr>
              <a:t>o</a:t>
            </a:r>
            <a:r>
              <a:rPr sz="1200" spc="-10" dirty="0">
                <a:latin typeface="Calibri"/>
                <a:cs typeface="Calibri"/>
              </a:rPr>
              <a:t>u</a:t>
            </a:r>
            <a:r>
              <a:rPr sz="1200" spc="0" dirty="0">
                <a:latin typeface="Calibri"/>
                <a:cs typeface="Calibri"/>
              </a:rPr>
              <a:t>t</a:t>
            </a:r>
            <a:r>
              <a:rPr sz="1200" dirty="0">
                <a:latin typeface="宋体"/>
                <a:cs typeface="宋体"/>
              </a:rPr>
              <a:t>：</a:t>
            </a:r>
            <a:endParaRPr sz="1200">
              <a:latin typeface="宋体"/>
              <a:cs typeface="宋体"/>
            </a:endParaRPr>
          </a:p>
        </p:txBody>
      </p:sp>
      <p:sp>
        <p:nvSpPr>
          <p:cNvPr id="13" name="object 13"/>
          <p:cNvSpPr/>
          <p:nvPr/>
        </p:nvSpPr>
        <p:spPr>
          <a:xfrm>
            <a:off x="2363723" y="2921507"/>
            <a:ext cx="1915668" cy="1895856"/>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186372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彩色图的卷积</a:t>
            </a:r>
            <a:endParaRPr sz="2400">
              <a:latin typeface="宋体"/>
              <a:cs typeface="宋体"/>
            </a:endParaRPr>
          </a:p>
        </p:txBody>
      </p:sp>
      <p:sp>
        <p:nvSpPr>
          <p:cNvPr id="3" name="object 3"/>
          <p:cNvSpPr txBox="1"/>
          <p:nvPr/>
        </p:nvSpPr>
        <p:spPr>
          <a:xfrm>
            <a:off x="5857113" y="528066"/>
            <a:ext cx="66421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2</a:t>
            </a:r>
            <a:r>
              <a:rPr sz="1600" b="1" spc="-5" dirty="0">
                <a:latin typeface="Calibri"/>
                <a:cs typeface="Calibri"/>
              </a:rPr>
              <a:t>D</a:t>
            </a:r>
            <a:r>
              <a:rPr sz="1600" b="1" spc="-5" dirty="0">
                <a:latin typeface="宋体"/>
                <a:cs typeface="宋体"/>
              </a:rPr>
              <a:t>卷积</a:t>
            </a:r>
            <a:endParaRPr sz="1600">
              <a:latin typeface="宋体"/>
              <a:cs typeface="宋体"/>
            </a:endParaRPr>
          </a:p>
        </p:txBody>
      </p:sp>
      <p:sp>
        <p:nvSpPr>
          <p:cNvPr id="5" name="object 5"/>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6" name="object 6"/>
          <p:cNvSpPr/>
          <p:nvPr/>
        </p:nvSpPr>
        <p:spPr>
          <a:xfrm>
            <a:off x="33528" y="1063752"/>
            <a:ext cx="3901440" cy="3439668"/>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472940" y="1339596"/>
            <a:ext cx="3084575" cy="2924555"/>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7297673" y="3483355"/>
            <a:ext cx="7112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宋体"/>
                <a:cs typeface="宋体"/>
              </a:rPr>
              <a:t>无padding</a:t>
            </a:r>
            <a:endParaRPr sz="1200">
              <a:latin typeface="宋体"/>
              <a:cs typeface="宋体"/>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98488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Calibri"/>
                <a:cs typeface="Calibri"/>
              </a:rPr>
              <a:t>3D</a:t>
            </a:r>
            <a:r>
              <a:rPr sz="2400" dirty="0">
                <a:solidFill>
                  <a:srgbClr val="000000"/>
                </a:solidFill>
                <a:latin typeface="宋体"/>
                <a:cs typeface="宋体"/>
              </a:rPr>
              <a:t>卷积</a:t>
            </a:r>
            <a:endParaRPr sz="2400">
              <a:latin typeface="宋体"/>
              <a:cs typeface="宋体"/>
            </a:endParaRPr>
          </a:p>
        </p:txBody>
      </p:sp>
      <p:sp>
        <p:nvSpPr>
          <p:cNvPr id="4" name="object 4"/>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5" name="object 5"/>
          <p:cNvSpPr/>
          <p:nvPr/>
        </p:nvSpPr>
        <p:spPr>
          <a:xfrm>
            <a:off x="527304" y="1232916"/>
            <a:ext cx="2688336" cy="203758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846576" y="1232915"/>
            <a:ext cx="3048000" cy="163068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291490" y="3525139"/>
            <a:ext cx="4196715" cy="391795"/>
          </a:xfrm>
          <a:prstGeom prst="rect">
            <a:avLst/>
          </a:prstGeom>
        </p:spPr>
        <p:txBody>
          <a:bodyPr vert="horz" wrap="square" lIns="0" tIns="13335" rIns="0" bIns="0" rtlCol="0">
            <a:spAutoFit/>
          </a:bodyPr>
          <a:lstStyle/>
          <a:p>
            <a:pPr marL="635" algn="ctr">
              <a:lnSpc>
                <a:spcPct val="100000"/>
              </a:lnSpc>
              <a:spcBef>
                <a:spcPts val="105"/>
              </a:spcBef>
            </a:pPr>
            <a:r>
              <a:rPr sz="800" dirty="0">
                <a:solidFill>
                  <a:srgbClr val="333333"/>
                </a:solidFill>
                <a:latin typeface="宋体"/>
                <a:cs typeface="宋体"/>
              </a:rPr>
              <a:t>参考：</a:t>
            </a:r>
            <a:endParaRPr sz="800">
              <a:latin typeface="宋体"/>
              <a:cs typeface="宋体"/>
            </a:endParaRPr>
          </a:p>
          <a:p>
            <a:pPr marL="12700" marR="5080" algn="ctr">
              <a:lnSpc>
                <a:spcPct val="100000"/>
              </a:lnSpc>
            </a:pPr>
            <a:r>
              <a:rPr sz="800" spc="-5" dirty="0">
                <a:solidFill>
                  <a:srgbClr val="333333"/>
                </a:solidFill>
                <a:latin typeface="宋体"/>
                <a:cs typeface="宋体"/>
              </a:rPr>
              <a:t>https://towardsdatascience.com/a-comprehensive-introduction-to-different-types-of-  convolutions-in-deep-learning-669281e58215</a:t>
            </a:r>
            <a:endParaRPr sz="800">
              <a:latin typeface="宋体"/>
              <a:cs typeface="宋体"/>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35940" y="302768"/>
            <a:ext cx="138049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L</a:t>
            </a:r>
            <a:r>
              <a:rPr sz="2400" b="1" spc="0" dirty="0">
                <a:latin typeface="Calibri"/>
                <a:cs typeface="Calibri"/>
              </a:rPr>
              <a:t>e</a:t>
            </a:r>
            <a:r>
              <a:rPr sz="2400" b="1" dirty="0">
                <a:latin typeface="Calibri"/>
                <a:cs typeface="Calibri"/>
              </a:rPr>
              <a:t>Ne</a:t>
            </a:r>
            <a:r>
              <a:rPr sz="2400" b="1" spc="-10" dirty="0">
                <a:latin typeface="Calibri"/>
                <a:cs typeface="Calibri"/>
              </a:rPr>
              <a:t>t</a:t>
            </a:r>
            <a:r>
              <a:rPr sz="2400" b="1" dirty="0">
                <a:latin typeface="宋体"/>
                <a:cs typeface="宋体"/>
              </a:rPr>
              <a:t>框架</a:t>
            </a:r>
            <a:endParaRPr sz="2400">
              <a:latin typeface="宋体"/>
              <a:cs typeface="宋体"/>
            </a:endParaRPr>
          </a:p>
        </p:txBody>
      </p:sp>
      <p:sp>
        <p:nvSpPr>
          <p:cNvPr id="3" name="object 3"/>
          <p:cNvSpPr/>
          <p:nvPr/>
        </p:nvSpPr>
        <p:spPr>
          <a:xfrm>
            <a:off x="192023" y="1143000"/>
            <a:ext cx="8177783" cy="174650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598664" y="234695"/>
            <a:ext cx="1395983" cy="1143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76427" y="2965704"/>
            <a:ext cx="2859024" cy="173736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3497707" y="3187064"/>
            <a:ext cx="5096510" cy="1397635"/>
          </a:xfrm>
          <a:prstGeom prst="rect">
            <a:avLst/>
          </a:prstGeom>
        </p:spPr>
        <p:txBody>
          <a:bodyPr vert="horz" wrap="square" lIns="0" tIns="12700" rIns="0" bIns="0" rtlCol="0">
            <a:spAutoFit/>
          </a:bodyPr>
          <a:lstStyle/>
          <a:p>
            <a:pPr marL="299085" marR="5080" indent="-286385">
              <a:lnSpc>
                <a:spcPct val="100000"/>
              </a:lnSpc>
              <a:spcBef>
                <a:spcPts val="100"/>
              </a:spcBef>
              <a:buClr>
                <a:srgbClr val="1F487C"/>
              </a:buClr>
              <a:buFont typeface="Wingdings"/>
              <a:buChar char=""/>
              <a:tabLst>
                <a:tab pos="299720" algn="l"/>
              </a:tabLst>
            </a:pPr>
            <a:r>
              <a:rPr sz="1800" spc="-5" dirty="0">
                <a:latin typeface="Calibri"/>
                <a:cs typeface="Calibri"/>
              </a:rPr>
              <a:t>1998</a:t>
            </a:r>
            <a:r>
              <a:rPr sz="1800" dirty="0">
                <a:latin typeface="宋体"/>
                <a:cs typeface="宋体"/>
              </a:rPr>
              <a:t>年，</a:t>
            </a:r>
            <a:r>
              <a:rPr sz="1800" spc="-5" dirty="0">
                <a:latin typeface="Calibri"/>
                <a:cs typeface="Calibri"/>
              </a:rPr>
              <a:t>LeC</a:t>
            </a:r>
            <a:r>
              <a:rPr sz="1800" dirty="0">
                <a:latin typeface="Calibri"/>
                <a:cs typeface="Calibri"/>
              </a:rPr>
              <a:t>u</a:t>
            </a:r>
            <a:r>
              <a:rPr sz="1800" spc="0" dirty="0">
                <a:latin typeface="Calibri"/>
                <a:cs typeface="Calibri"/>
              </a:rPr>
              <a:t>n</a:t>
            </a:r>
            <a:r>
              <a:rPr sz="1800" dirty="0">
                <a:latin typeface="宋体"/>
                <a:cs typeface="宋体"/>
              </a:rPr>
              <a:t>提出</a:t>
            </a:r>
            <a:r>
              <a:rPr sz="1800" spc="-5" dirty="0">
                <a:latin typeface="Calibri"/>
                <a:cs typeface="Calibri"/>
              </a:rPr>
              <a:t>LeNet</a:t>
            </a:r>
            <a:r>
              <a:rPr sz="1800" dirty="0">
                <a:latin typeface="宋体"/>
                <a:cs typeface="宋体"/>
              </a:rPr>
              <a:t>，并成功应用于美国手 写数字识别。测试误差小于</a:t>
            </a:r>
            <a:r>
              <a:rPr sz="1800" spc="-5" dirty="0">
                <a:latin typeface="Calibri"/>
                <a:cs typeface="Calibri"/>
              </a:rPr>
              <a:t>1</a:t>
            </a:r>
            <a:r>
              <a:rPr sz="1800" dirty="0">
                <a:latin typeface="Calibri"/>
                <a:cs typeface="Calibri"/>
              </a:rPr>
              <a:t>%</a:t>
            </a:r>
            <a:r>
              <a:rPr sz="1800" dirty="0">
                <a:latin typeface="宋体"/>
                <a:cs typeface="宋体"/>
              </a:rPr>
              <a:t>。</a:t>
            </a:r>
            <a:endParaRPr sz="1800">
              <a:latin typeface="宋体"/>
              <a:cs typeface="宋体"/>
            </a:endParaRPr>
          </a:p>
          <a:p>
            <a:pPr>
              <a:lnSpc>
                <a:spcPct val="100000"/>
              </a:lnSpc>
              <a:spcBef>
                <a:spcPts val="35"/>
              </a:spcBef>
              <a:buClr>
                <a:srgbClr val="1F487C"/>
              </a:buClr>
              <a:buFont typeface="Wingdings"/>
              <a:buChar char=""/>
            </a:pPr>
            <a:endParaRPr sz="1850">
              <a:latin typeface="Times New Roman"/>
              <a:cs typeface="Times New Roman"/>
            </a:endParaRPr>
          </a:p>
          <a:p>
            <a:pPr marL="299085" marR="27305" indent="-286385">
              <a:lnSpc>
                <a:spcPct val="100000"/>
              </a:lnSpc>
              <a:buClr>
                <a:srgbClr val="1F487C"/>
              </a:buClr>
              <a:buFont typeface="Wingdings"/>
              <a:buChar char=""/>
              <a:tabLst>
                <a:tab pos="299720" algn="l"/>
              </a:tabLst>
            </a:pPr>
            <a:r>
              <a:rPr sz="1800" dirty="0">
                <a:latin typeface="宋体"/>
                <a:cs typeface="宋体"/>
              </a:rPr>
              <a:t>麻雀虽小，但五脏俱全，卷积层、</a:t>
            </a:r>
            <a:r>
              <a:rPr sz="1800" spc="-5" dirty="0">
                <a:latin typeface="Calibri"/>
                <a:cs typeface="Calibri"/>
              </a:rPr>
              <a:t>pooling</a:t>
            </a:r>
            <a:r>
              <a:rPr sz="1800" dirty="0">
                <a:latin typeface="宋体"/>
                <a:cs typeface="宋体"/>
              </a:rPr>
              <a:t>层、 全连接层，这些都是现代</a:t>
            </a:r>
            <a:r>
              <a:rPr sz="1800" dirty="0">
                <a:latin typeface="Calibri"/>
                <a:cs typeface="Calibri"/>
              </a:rPr>
              <a:t>CNN</a:t>
            </a:r>
            <a:r>
              <a:rPr sz="1800" dirty="0">
                <a:latin typeface="宋体"/>
                <a:cs typeface="宋体"/>
              </a:rPr>
              <a:t>网络的基本组</a:t>
            </a:r>
            <a:r>
              <a:rPr sz="1800" spc="-15" dirty="0">
                <a:latin typeface="宋体"/>
                <a:cs typeface="宋体"/>
              </a:rPr>
              <a:t>件</a:t>
            </a:r>
            <a:r>
              <a:rPr sz="1800" dirty="0">
                <a:latin typeface="宋体"/>
                <a:cs typeface="宋体"/>
              </a:rPr>
              <a:t>。</a:t>
            </a:r>
            <a:endParaRPr sz="1800">
              <a:latin typeface="宋体"/>
              <a:cs typeface="宋体"/>
            </a:endParaRPr>
          </a:p>
        </p:txBody>
      </p:sp>
      <p:sp>
        <p:nvSpPr>
          <p:cNvPr id="7" name="object 7"/>
          <p:cNvSpPr txBox="1">
            <a:spLocks noGrp="1"/>
          </p:cNvSpPr>
          <p:nvPr>
            <p:ph type="title"/>
          </p:nvPr>
        </p:nvSpPr>
        <p:spPr>
          <a:xfrm>
            <a:off x="7943215" y="0"/>
            <a:ext cx="598170" cy="300355"/>
          </a:xfrm>
          <a:prstGeom prst="rect">
            <a:avLst/>
          </a:prstGeom>
        </p:spPr>
        <p:txBody>
          <a:bodyPr vert="horz" wrap="square" lIns="0" tIns="12700" rIns="0" bIns="0" rtlCol="0">
            <a:spAutoFit/>
          </a:bodyPr>
          <a:lstStyle/>
          <a:p>
            <a:pPr marL="12700">
              <a:lnSpc>
                <a:spcPct val="100000"/>
              </a:lnSpc>
              <a:spcBef>
                <a:spcPts val="100"/>
              </a:spcBef>
            </a:pPr>
            <a:r>
              <a:rPr sz="1800" b="0" spc="-5" dirty="0">
                <a:solidFill>
                  <a:srgbClr val="000000"/>
                </a:solidFill>
                <a:latin typeface="Calibri"/>
                <a:cs typeface="Calibri"/>
              </a:rPr>
              <a:t>LeCun</a:t>
            </a:r>
            <a:endParaRPr sz="1800">
              <a:latin typeface="Calibri"/>
              <a:cs typeface="Calibri"/>
            </a:endParaRPr>
          </a:p>
        </p:txBody>
      </p:sp>
      <p:sp>
        <p:nvSpPr>
          <p:cNvPr id="8" name="object 8"/>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10" name="object 10"/>
          <p:cNvSpPr/>
          <p:nvPr/>
        </p:nvSpPr>
        <p:spPr>
          <a:xfrm>
            <a:off x="5733288" y="225552"/>
            <a:ext cx="1592580" cy="1106424"/>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025" y="571500"/>
            <a:ext cx="798195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8435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 y="590550"/>
            <a:ext cx="779145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0872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513" y="342900"/>
            <a:ext cx="7800975"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2717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63" y="328613"/>
            <a:ext cx="7991475"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8527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7408" y="429768"/>
            <a:ext cx="1408430" cy="411480"/>
          </a:xfrm>
          <a:prstGeom prst="rect">
            <a:avLst/>
          </a:prstGeom>
          <a:solidFill>
            <a:srgbClr val="FF6600"/>
          </a:solidFill>
        </p:spPr>
        <p:txBody>
          <a:bodyPr vert="horz" wrap="square" lIns="0" tIns="33655" rIns="0" bIns="0" rtlCol="0">
            <a:spAutoFit/>
          </a:bodyPr>
          <a:lstStyle/>
          <a:p>
            <a:pPr marL="101600">
              <a:lnSpc>
                <a:spcPct val="100000"/>
              </a:lnSpc>
              <a:spcBef>
                <a:spcPts val="265"/>
              </a:spcBef>
            </a:pPr>
            <a:r>
              <a:rPr sz="2400" b="0" dirty="0" err="1">
                <a:solidFill>
                  <a:srgbClr val="FFFFFF"/>
                </a:solidFill>
                <a:latin typeface="微软雅黑"/>
                <a:cs typeface="微软雅黑"/>
              </a:rPr>
              <a:t>结构</a:t>
            </a:r>
            <a:endParaRPr sz="2400" dirty="0">
              <a:latin typeface="微软雅黑"/>
              <a:cs typeface="微软雅黑"/>
            </a:endParaRPr>
          </a:p>
        </p:txBody>
      </p:sp>
      <p:sp>
        <p:nvSpPr>
          <p:cNvPr id="3" name="object 3"/>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
        <p:nvSpPr>
          <p:cNvPr id="5" name="object 5"/>
          <p:cNvSpPr txBox="1"/>
          <p:nvPr/>
        </p:nvSpPr>
        <p:spPr>
          <a:xfrm>
            <a:off x="675843" y="1295888"/>
            <a:ext cx="2374265" cy="2295525"/>
          </a:xfrm>
          <a:prstGeom prst="rect">
            <a:avLst/>
          </a:prstGeom>
        </p:spPr>
        <p:txBody>
          <a:bodyPr vert="horz" wrap="square" lIns="0" tIns="69215" rIns="0" bIns="0" rtlCol="0">
            <a:spAutoFit/>
          </a:bodyPr>
          <a:lstStyle/>
          <a:p>
            <a:pPr marL="355600" indent="-342900">
              <a:lnSpc>
                <a:spcPct val="100000"/>
              </a:lnSpc>
              <a:spcBef>
                <a:spcPts val="545"/>
              </a:spcBef>
              <a:buFont typeface="Arial"/>
              <a:buChar char="•"/>
              <a:tabLst>
                <a:tab pos="354965" algn="l"/>
                <a:tab pos="355600" algn="l"/>
              </a:tabLst>
            </a:pPr>
            <a:r>
              <a:rPr sz="1800" dirty="0">
                <a:latin typeface="宋体"/>
                <a:cs typeface="宋体"/>
              </a:rPr>
              <a:t>卷积神经网络</a:t>
            </a:r>
            <a:endParaRPr sz="1800">
              <a:latin typeface="宋体"/>
              <a:cs typeface="宋体"/>
            </a:endParaRPr>
          </a:p>
          <a:p>
            <a:pPr marL="756285" lvl="1" indent="-286385">
              <a:lnSpc>
                <a:spcPct val="100000"/>
              </a:lnSpc>
              <a:spcBef>
                <a:spcPts val="350"/>
              </a:spcBef>
              <a:buFont typeface="Arial"/>
              <a:buChar char="–"/>
              <a:tabLst>
                <a:tab pos="756285" algn="l"/>
                <a:tab pos="756920" algn="l"/>
              </a:tabLst>
            </a:pPr>
            <a:r>
              <a:rPr sz="1400" dirty="0">
                <a:latin typeface="宋体"/>
                <a:cs typeface="宋体"/>
              </a:rPr>
              <a:t>卷积神经网络的结构</a:t>
            </a:r>
            <a:endParaRPr sz="1400">
              <a:latin typeface="宋体"/>
              <a:cs typeface="宋体"/>
            </a:endParaRPr>
          </a:p>
          <a:p>
            <a:pPr marL="756285" lvl="1" indent="-286385">
              <a:lnSpc>
                <a:spcPct val="100000"/>
              </a:lnSpc>
              <a:spcBef>
                <a:spcPts val="335"/>
              </a:spcBef>
              <a:buFont typeface="Arial"/>
              <a:buChar char="–"/>
              <a:tabLst>
                <a:tab pos="756285" algn="l"/>
                <a:tab pos="756920" algn="l"/>
              </a:tabLst>
            </a:pPr>
            <a:r>
              <a:rPr sz="1400" dirty="0">
                <a:latin typeface="宋体"/>
                <a:cs typeface="宋体"/>
              </a:rPr>
              <a:t>常见卷积神经网络</a:t>
            </a:r>
            <a:endParaRPr sz="1400">
              <a:latin typeface="宋体"/>
              <a:cs typeface="宋体"/>
            </a:endParaRPr>
          </a:p>
          <a:p>
            <a:pPr marL="355600" indent="-342900">
              <a:lnSpc>
                <a:spcPct val="100000"/>
              </a:lnSpc>
              <a:spcBef>
                <a:spcPts val="415"/>
              </a:spcBef>
              <a:buFont typeface="Arial"/>
              <a:buChar char="•"/>
              <a:tabLst>
                <a:tab pos="354965" algn="l"/>
                <a:tab pos="355600" algn="l"/>
              </a:tabLst>
            </a:pPr>
            <a:r>
              <a:rPr sz="1800" dirty="0">
                <a:latin typeface="宋体"/>
                <a:cs typeface="宋体"/>
              </a:rPr>
              <a:t>循环神经网络</a:t>
            </a:r>
            <a:endParaRPr sz="1800">
              <a:latin typeface="宋体"/>
              <a:cs typeface="宋体"/>
            </a:endParaRPr>
          </a:p>
          <a:p>
            <a:pPr marL="756285" lvl="1" indent="-286385">
              <a:lnSpc>
                <a:spcPct val="100000"/>
              </a:lnSpc>
              <a:spcBef>
                <a:spcPts val="350"/>
              </a:spcBef>
              <a:buFont typeface="Arial"/>
              <a:buChar char="–"/>
              <a:tabLst>
                <a:tab pos="756285" algn="l"/>
                <a:tab pos="756920" algn="l"/>
              </a:tabLst>
            </a:pPr>
            <a:r>
              <a:rPr sz="1400" spc="0" dirty="0">
                <a:latin typeface="Calibri"/>
                <a:cs typeface="Calibri"/>
              </a:rPr>
              <a:t>RNN</a:t>
            </a:r>
            <a:r>
              <a:rPr sz="1400" dirty="0">
                <a:latin typeface="宋体"/>
                <a:cs typeface="宋体"/>
              </a:rPr>
              <a:t>基本原理</a:t>
            </a:r>
            <a:endParaRPr sz="1400">
              <a:latin typeface="宋体"/>
              <a:cs typeface="宋体"/>
            </a:endParaRPr>
          </a:p>
          <a:p>
            <a:pPr marL="756285" lvl="1" indent="-286385">
              <a:lnSpc>
                <a:spcPct val="100000"/>
              </a:lnSpc>
              <a:spcBef>
                <a:spcPts val="335"/>
              </a:spcBef>
              <a:buFont typeface="Arial"/>
              <a:buChar char="–"/>
              <a:tabLst>
                <a:tab pos="756285" algn="l"/>
                <a:tab pos="756920" algn="l"/>
              </a:tabLst>
            </a:pPr>
            <a:r>
              <a:rPr sz="1400" dirty="0">
                <a:latin typeface="宋体"/>
                <a:cs typeface="宋体"/>
              </a:rPr>
              <a:t>长短期记忆网络</a:t>
            </a:r>
            <a:endParaRPr sz="1400">
              <a:latin typeface="宋体"/>
              <a:cs typeface="宋体"/>
            </a:endParaRPr>
          </a:p>
          <a:p>
            <a:pPr marL="756285" lvl="1" indent="-286385">
              <a:lnSpc>
                <a:spcPct val="100000"/>
              </a:lnSpc>
              <a:spcBef>
                <a:spcPts val="334"/>
              </a:spcBef>
              <a:buFont typeface="Arial"/>
              <a:buChar char="–"/>
              <a:tabLst>
                <a:tab pos="756285" algn="l"/>
                <a:tab pos="756920" algn="l"/>
              </a:tabLst>
            </a:pPr>
            <a:r>
              <a:rPr sz="1400" dirty="0">
                <a:latin typeface="宋体"/>
                <a:cs typeface="宋体"/>
              </a:rPr>
              <a:t>门限循环单元</a:t>
            </a:r>
            <a:endParaRPr sz="1400">
              <a:latin typeface="宋体"/>
              <a:cs typeface="宋体"/>
            </a:endParaRPr>
          </a:p>
          <a:p>
            <a:pPr marL="355600" indent="-342900">
              <a:lnSpc>
                <a:spcPct val="100000"/>
              </a:lnSpc>
              <a:spcBef>
                <a:spcPts val="415"/>
              </a:spcBef>
              <a:buFont typeface="Arial"/>
              <a:buChar char="•"/>
              <a:tabLst>
                <a:tab pos="354965" algn="l"/>
                <a:tab pos="355600" algn="l"/>
              </a:tabLst>
            </a:pPr>
            <a:r>
              <a:rPr sz="1800" dirty="0">
                <a:latin typeface="宋体"/>
                <a:cs typeface="宋体"/>
              </a:rPr>
              <a:t>深度学习流行框架</a:t>
            </a:r>
            <a:endParaRPr sz="1800">
              <a:latin typeface="宋体"/>
              <a:cs typeface="宋体"/>
            </a:endParaRPr>
          </a:p>
        </p:txBody>
      </p:sp>
      <p:pic>
        <p:nvPicPr>
          <p:cNvPr id="7" name="图片 6">
            <a:extLst>
              <a:ext uri="{FF2B5EF4-FFF2-40B4-BE49-F238E27FC236}">
                <a16:creationId xmlns:a16="http://schemas.microsoft.com/office/drawing/2014/main" id="{9E2EE847-F881-4A67-B34C-DEA8438BEDC7}"/>
              </a:ext>
            </a:extLst>
          </p:cNvPr>
          <p:cNvPicPr>
            <a:picLocks noChangeAspect="1"/>
          </p:cNvPicPr>
          <p:nvPr/>
        </p:nvPicPr>
        <p:blipFill>
          <a:blip r:embed="rId2"/>
          <a:stretch>
            <a:fillRect/>
          </a:stretch>
        </p:blipFill>
        <p:spPr>
          <a:xfrm>
            <a:off x="3048000" y="904875"/>
            <a:ext cx="5848350" cy="387667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45920" y="1816069"/>
            <a:ext cx="5779008" cy="160277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69719" y="553048"/>
            <a:ext cx="356870" cy="0"/>
          </a:xfrm>
          <a:custGeom>
            <a:avLst/>
            <a:gdLst/>
            <a:ahLst/>
            <a:cxnLst/>
            <a:rect l="l" t="t" r="r" b="b"/>
            <a:pathLst>
              <a:path w="356869">
                <a:moveTo>
                  <a:pt x="0" y="0"/>
                </a:moveTo>
                <a:lnTo>
                  <a:pt x="356616" y="0"/>
                </a:lnTo>
              </a:path>
            </a:pathLst>
          </a:custGeom>
          <a:ln w="9141">
            <a:solidFill>
              <a:srgbClr val="3B4874"/>
            </a:solidFill>
          </a:ln>
        </p:spPr>
        <p:txBody>
          <a:bodyPr wrap="square" lIns="0" tIns="0" rIns="0" bIns="0" rtlCol="0"/>
          <a:lstStyle/>
          <a:p>
            <a:endParaRPr/>
          </a:p>
        </p:txBody>
      </p:sp>
      <p:sp>
        <p:nvSpPr>
          <p:cNvPr id="5" name="object 5"/>
          <p:cNvSpPr/>
          <p:nvPr/>
        </p:nvSpPr>
        <p:spPr>
          <a:xfrm>
            <a:off x="1566672" y="540859"/>
            <a:ext cx="360045" cy="0"/>
          </a:xfrm>
          <a:custGeom>
            <a:avLst/>
            <a:gdLst/>
            <a:ahLst/>
            <a:cxnLst/>
            <a:rect l="l" t="t" r="r" b="b"/>
            <a:pathLst>
              <a:path w="360044">
                <a:moveTo>
                  <a:pt x="0" y="0"/>
                </a:moveTo>
                <a:lnTo>
                  <a:pt x="359664" y="0"/>
                </a:lnTo>
              </a:path>
            </a:pathLst>
          </a:custGeom>
          <a:ln w="9141">
            <a:solidFill>
              <a:srgbClr val="3B4874"/>
            </a:solidFill>
          </a:ln>
        </p:spPr>
        <p:txBody>
          <a:bodyPr wrap="square" lIns="0" tIns="0" rIns="0" bIns="0" rtlCol="0"/>
          <a:lstStyle/>
          <a:p>
            <a:endParaRPr/>
          </a:p>
        </p:txBody>
      </p:sp>
      <p:sp>
        <p:nvSpPr>
          <p:cNvPr id="6" name="object 6"/>
          <p:cNvSpPr/>
          <p:nvPr/>
        </p:nvSpPr>
        <p:spPr>
          <a:xfrm>
            <a:off x="1399032" y="836428"/>
            <a:ext cx="7254240" cy="0"/>
          </a:xfrm>
          <a:custGeom>
            <a:avLst/>
            <a:gdLst/>
            <a:ahLst/>
            <a:cxnLst/>
            <a:rect l="l" t="t" r="r" b="b"/>
            <a:pathLst>
              <a:path w="7254240">
                <a:moveTo>
                  <a:pt x="0" y="0"/>
                </a:moveTo>
                <a:lnTo>
                  <a:pt x="7254240" y="0"/>
                </a:lnTo>
              </a:path>
            </a:pathLst>
          </a:custGeom>
          <a:ln w="9141">
            <a:solidFill>
              <a:srgbClr val="DF6B08"/>
            </a:solidFill>
          </a:ln>
        </p:spPr>
        <p:txBody>
          <a:bodyPr wrap="square" lIns="0" tIns="0" rIns="0" bIns="0" rtlCol="0"/>
          <a:lstStyle/>
          <a:p>
            <a:endParaRPr/>
          </a:p>
        </p:txBody>
      </p:sp>
      <p:sp>
        <p:nvSpPr>
          <p:cNvPr id="7" name="object 7"/>
          <p:cNvSpPr/>
          <p:nvPr/>
        </p:nvSpPr>
        <p:spPr>
          <a:xfrm>
            <a:off x="2136648" y="4019121"/>
            <a:ext cx="155448" cy="15844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2340864" y="4019120"/>
            <a:ext cx="573024" cy="15540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316479" y="4095298"/>
            <a:ext cx="158495" cy="82271"/>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862072" y="4019121"/>
            <a:ext cx="155448" cy="158449"/>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5239511" y="3802777"/>
            <a:ext cx="3304032" cy="265097"/>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5239511" y="4485326"/>
            <a:ext cx="3486912" cy="109695"/>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3044951" y="4019120"/>
            <a:ext cx="1688592" cy="164543"/>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5522976" y="2093355"/>
            <a:ext cx="164591" cy="228532"/>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5239511" y="4131863"/>
            <a:ext cx="3182112" cy="118836"/>
          </a:xfrm>
          <a:prstGeom prst="rect">
            <a:avLst/>
          </a:prstGeom>
          <a:blipFill>
            <a:blip r:embed="rId11" cstate="print"/>
            <a:stretch>
              <a:fillRect/>
            </a:stretch>
          </a:blipFill>
        </p:spPr>
        <p:txBody>
          <a:bodyPr wrap="square" lIns="0" tIns="0" rIns="0" bIns="0" rtlCol="0"/>
          <a:lstStyle/>
          <a:p>
            <a:endParaRPr/>
          </a:p>
        </p:txBody>
      </p:sp>
      <p:sp>
        <p:nvSpPr>
          <p:cNvPr id="16" name="object 16"/>
          <p:cNvSpPr/>
          <p:nvPr/>
        </p:nvSpPr>
        <p:spPr>
          <a:xfrm>
            <a:off x="5239511" y="4311642"/>
            <a:ext cx="2697480" cy="109695"/>
          </a:xfrm>
          <a:prstGeom prst="rect">
            <a:avLst/>
          </a:prstGeom>
          <a:blipFill>
            <a:blip r:embed="rId12" cstate="print"/>
            <a:stretch>
              <a:fillRect/>
            </a:stretch>
          </a:blipFill>
        </p:spPr>
        <p:txBody>
          <a:bodyPr wrap="square" lIns="0" tIns="0" rIns="0" bIns="0" rtlCol="0"/>
          <a:lstStyle/>
          <a:p>
            <a:endParaRPr/>
          </a:p>
        </p:txBody>
      </p:sp>
      <p:sp>
        <p:nvSpPr>
          <p:cNvPr id="17" name="object 17"/>
          <p:cNvSpPr txBox="1">
            <a:spLocks noGrp="1"/>
          </p:cNvSpPr>
          <p:nvPr>
            <p:ph type="title"/>
          </p:nvPr>
        </p:nvSpPr>
        <p:spPr>
          <a:xfrm>
            <a:off x="587108" y="296580"/>
            <a:ext cx="949325" cy="436880"/>
          </a:xfrm>
          <a:prstGeom prst="rect">
            <a:avLst/>
          </a:prstGeom>
        </p:spPr>
        <p:txBody>
          <a:bodyPr vert="horz" wrap="square" lIns="0" tIns="12700" rIns="0" bIns="0" rtlCol="0">
            <a:spAutoFit/>
          </a:bodyPr>
          <a:lstStyle/>
          <a:p>
            <a:pPr marL="12700">
              <a:lnSpc>
                <a:spcPct val="100000"/>
              </a:lnSpc>
              <a:spcBef>
                <a:spcPts val="100"/>
              </a:spcBef>
            </a:pPr>
            <a:r>
              <a:rPr sz="2700" b="0" spc="0" dirty="0">
                <a:solidFill>
                  <a:srgbClr val="133D69"/>
                </a:solidFill>
                <a:latin typeface="Arial"/>
                <a:cs typeface="Arial"/>
              </a:rPr>
              <a:t>LeNet</a:t>
            </a:r>
            <a:endParaRPr sz="2700">
              <a:latin typeface="Arial"/>
              <a:cs typeface="Arial"/>
            </a:endParaRPr>
          </a:p>
        </p:txBody>
      </p:sp>
      <p:sp>
        <p:nvSpPr>
          <p:cNvPr id="18" name="object 18"/>
          <p:cNvSpPr txBox="1"/>
          <p:nvPr/>
        </p:nvSpPr>
        <p:spPr>
          <a:xfrm>
            <a:off x="1926437" y="296580"/>
            <a:ext cx="1062990" cy="428322"/>
          </a:xfrm>
          <a:prstGeom prst="rect">
            <a:avLst/>
          </a:prstGeom>
        </p:spPr>
        <p:txBody>
          <a:bodyPr vert="horz" wrap="square" lIns="0" tIns="12700" rIns="0" bIns="0" rtlCol="0">
            <a:spAutoFit/>
          </a:bodyPr>
          <a:lstStyle/>
          <a:p>
            <a:pPr marL="12700">
              <a:lnSpc>
                <a:spcPct val="100000"/>
              </a:lnSpc>
              <a:spcBef>
                <a:spcPts val="100"/>
              </a:spcBef>
            </a:pPr>
            <a:r>
              <a:rPr lang="zh-CN" altLang="en-US" sz="2700" spc="25" dirty="0">
                <a:solidFill>
                  <a:srgbClr val="3A3A3A"/>
                </a:solidFill>
                <a:latin typeface="Arial"/>
                <a:cs typeface="Arial"/>
              </a:rPr>
              <a:t>结构图</a:t>
            </a:r>
            <a:endParaRPr sz="2700" dirty="0">
              <a:latin typeface="Arial"/>
              <a:cs typeface="Arial"/>
            </a:endParaRPr>
          </a:p>
        </p:txBody>
      </p:sp>
      <p:sp>
        <p:nvSpPr>
          <p:cNvPr id="19" name="object 19"/>
          <p:cNvSpPr txBox="1"/>
          <p:nvPr/>
        </p:nvSpPr>
        <p:spPr>
          <a:xfrm>
            <a:off x="1779809" y="1927538"/>
            <a:ext cx="330835" cy="248920"/>
          </a:xfrm>
          <a:prstGeom prst="rect">
            <a:avLst/>
          </a:prstGeom>
        </p:spPr>
        <p:txBody>
          <a:bodyPr vert="horz" wrap="square" lIns="0" tIns="12700" rIns="0" bIns="0" rtlCol="0">
            <a:spAutoFit/>
          </a:bodyPr>
          <a:lstStyle/>
          <a:p>
            <a:pPr marL="12700">
              <a:lnSpc>
                <a:spcPts val="819"/>
              </a:lnSpc>
              <a:spcBef>
                <a:spcPts val="100"/>
              </a:spcBef>
            </a:pPr>
            <a:r>
              <a:rPr sz="750" spc="25" dirty="0">
                <a:latin typeface="Arial"/>
                <a:cs typeface="Arial"/>
              </a:rPr>
              <a:t>INPUT</a:t>
            </a:r>
            <a:endParaRPr sz="750">
              <a:latin typeface="Arial"/>
              <a:cs typeface="Arial"/>
            </a:endParaRPr>
          </a:p>
          <a:p>
            <a:pPr marL="13970">
              <a:lnSpc>
                <a:spcPts val="940"/>
              </a:lnSpc>
            </a:pPr>
            <a:r>
              <a:rPr sz="850" spc="-40" dirty="0">
                <a:latin typeface="Arial"/>
                <a:cs typeface="Arial"/>
              </a:rPr>
              <a:t>32x32</a:t>
            </a:r>
            <a:endParaRPr sz="850">
              <a:latin typeface="Arial"/>
              <a:cs typeface="Arial"/>
            </a:endParaRPr>
          </a:p>
        </p:txBody>
      </p:sp>
      <p:sp>
        <p:nvSpPr>
          <p:cNvPr id="20" name="object 20"/>
          <p:cNvSpPr txBox="1"/>
          <p:nvPr/>
        </p:nvSpPr>
        <p:spPr>
          <a:xfrm>
            <a:off x="2319718" y="3450580"/>
            <a:ext cx="663575" cy="154940"/>
          </a:xfrm>
          <a:prstGeom prst="rect">
            <a:avLst/>
          </a:prstGeom>
        </p:spPr>
        <p:txBody>
          <a:bodyPr vert="horz" wrap="square" lIns="0" tIns="12700" rIns="0" bIns="0" rtlCol="0">
            <a:spAutoFit/>
          </a:bodyPr>
          <a:lstStyle/>
          <a:p>
            <a:pPr marL="12700">
              <a:lnSpc>
                <a:spcPct val="100000"/>
              </a:lnSpc>
              <a:spcBef>
                <a:spcPts val="100"/>
              </a:spcBef>
            </a:pPr>
            <a:r>
              <a:rPr sz="850" spc="-5" dirty="0">
                <a:solidFill>
                  <a:srgbClr val="151515"/>
                </a:solidFill>
                <a:latin typeface="Arial"/>
                <a:cs typeface="Arial"/>
              </a:rPr>
              <a:t>Corivoluf </a:t>
            </a:r>
            <a:r>
              <a:rPr sz="850" spc="200" dirty="0">
                <a:solidFill>
                  <a:srgbClr val="151515"/>
                </a:solidFill>
                <a:latin typeface="Arial"/>
                <a:cs typeface="Arial"/>
              </a:rPr>
              <a:t> </a:t>
            </a:r>
            <a:r>
              <a:rPr sz="850" spc="-5" dirty="0">
                <a:solidFill>
                  <a:srgbClr val="333333"/>
                </a:solidFill>
                <a:latin typeface="Arial"/>
                <a:cs typeface="Arial"/>
              </a:rPr>
              <a:t>ns</a:t>
            </a:r>
            <a:endParaRPr sz="850">
              <a:latin typeface="Arial"/>
              <a:cs typeface="Arial"/>
            </a:endParaRPr>
          </a:p>
        </p:txBody>
      </p:sp>
      <p:sp>
        <p:nvSpPr>
          <p:cNvPr id="21" name="object 21"/>
          <p:cNvSpPr txBox="1"/>
          <p:nvPr/>
        </p:nvSpPr>
        <p:spPr>
          <a:xfrm>
            <a:off x="2705061" y="1859995"/>
            <a:ext cx="689610" cy="252729"/>
          </a:xfrm>
          <a:prstGeom prst="rect">
            <a:avLst/>
          </a:prstGeom>
        </p:spPr>
        <p:txBody>
          <a:bodyPr vert="horz" wrap="square" lIns="0" tIns="44450" rIns="0" bIns="0" rtlCol="0">
            <a:spAutoFit/>
          </a:bodyPr>
          <a:lstStyle/>
          <a:p>
            <a:pPr marL="12700" marR="5080" indent="182880">
              <a:lnSpc>
                <a:spcPct val="75300"/>
              </a:lnSpc>
              <a:spcBef>
                <a:spcPts val="350"/>
              </a:spcBef>
            </a:pPr>
            <a:r>
              <a:rPr sz="850" spc="-40" dirty="0">
                <a:solidFill>
                  <a:srgbClr val="111111"/>
                </a:solidFill>
                <a:latin typeface="Arial"/>
                <a:cs typeface="Arial"/>
              </a:rPr>
              <a:t>feature </a:t>
            </a:r>
            <a:r>
              <a:rPr sz="850" spc="-30" dirty="0">
                <a:solidFill>
                  <a:srgbClr val="1C1C1C"/>
                </a:solidFill>
                <a:latin typeface="Arial"/>
                <a:cs typeface="Arial"/>
              </a:rPr>
              <a:t>ma  </a:t>
            </a:r>
            <a:r>
              <a:rPr sz="850" spc="-55" dirty="0">
                <a:solidFill>
                  <a:srgbClr val="0F0F0F"/>
                </a:solidFill>
                <a:latin typeface="Arial"/>
                <a:cs typeface="Arial"/>
              </a:rPr>
              <a:t>6@28x28</a:t>
            </a:r>
            <a:endParaRPr sz="850">
              <a:latin typeface="Arial"/>
              <a:cs typeface="Arial"/>
            </a:endParaRPr>
          </a:p>
        </p:txBody>
      </p:sp>
      <p:sp>
        <p:nvSpPr>
          <p:cNvPr id="22" name="object 22"/>
          <p:cNvSpPr txBox="1"/>
          <p:nvPr/>
        </p:nvSpPr>
        <p:spPr>
          <a:xfrm>
            <a:off x="3671277" y="1765535"/>
            <a:ext cx="1941195" cy="520700"/>
          </a:xfrm>
          <a:prstGeom prst="rect">
            <a:avLst/>
          </a:prstGeom>
        </p:spPr>
        <p:txBody>
          <a:bodyPr vert="horz" wrap="square" lIns="0" tIns="12700" rIns="0" bIns="0" rtlCol="0">
            <a:spAutoFit/>
          </a:bodyPr>
          <a:lstStyle/>
          <a:p>
            <a:pPr marL="341630">
              <a:lnSpc>
                <a:spcPts val="930"/>
              </a:lnSpc>
              <a:spcBef>
                <a:spcPts val="100"/>
              </a:spcBef>
            </a:pPr>
            <a:r>
              <a:rPr sz="850" spc="-45" dirty="0">
                <a:solidFill>
                  <a:srgbClr val="111111"/>
                </a:solidFill>
                <a:latin typeface="Arial"/>
                <a:cs typeface="Arial"/>
              </a:rPr>
              <a:t>maps</a:t>
            </a:r>
            <a:r>
              <a:rPr sz="850" spc="-5" dirty="0">
                <a:solidFill>
                  <a:srgbClr val="111111"/>
                </a:solidFill>
                <a:latin typeface="Arial"/>
                <a:cs typeface="Arial"/>
              </a:rPr>
              <a:t> </a:t>
            </a:r>
            <a:r>
              <a:rPr sz="850" spc="-55" dirty="0">
                <a:latin typeface="Arial"/>
                <a:cs typeface="Arial"/>
              </a:rPr>
              <a:t>16@</a:t>
            </a:r>
            <a:r>
              <a:rPr sz="850" spc="-55" dirty="0">
                <a:solidFill>
                  <a:srgbClr val="151515"/>
                </a:solidFill>
                <a:latin typeface="Arial"/>
                <a:cs typeface="Arial"/>
              </a:rPr>
              <a:t>10x10</a:t>
            </a:r>
            <a:endParaRPr sz="850">
              <a:latin typeface="Arial"/>
              <a:cs typeface="Arial"/>
            </a:endParaRPr>
          </a:p>
          <a:p>
            <a:pPr marL="1020444">
              <a:lnSpc>
                <a:spcPts val="930"/>
              </a:lnSpc>
            </a:pPr>
            <a:r>
              <a:rPr sz="850" spc="-45" dirty="0">
                <a:solidFill>
                  <a:srgbClr val="181818"/>
                </a:solidFill>
                <a:latin typeface="Arial"/>
                <a:cs typeface="Arial"/>
              </a:rPr>
              <a:t>S4. </a:t>
            </a:r>
            <a:r>
              <a:rPr sz="850" spc="-55" dirty="0">
                <a:solidFill>
                  <a:srgbClr val="3F3F3F"/>
                </a:solidFill>
                <a:latin typeface="Arial"/>
                <a:cs typeface="Arial"/>
              </a:rPr>
              <a:t>f. </a:t>
            </a:r>
            <a:r>
              <a:rPr sz="850" spc="-50" dirty="0">
                <a:solidFill>
                  <a:srgbClr val="1F1F1F"/>
                </a:solidFill>
                <a:latin typeface="Arial"/>
                <a:cs typeface="Arial"/>
              </a:rPr>
              <a:t>maps</a:t>
            </a:r>
            <a:r>
              <a:rPr sz="850" spc="75" dirty="0">
                <a:solidFill>
                  <a:srgbClr val="1F1F1F"/>
                </a:solidFill>
                <a:latin typeface="Arial"/>
                <a:cs typeface="Arial"/>
              </a:rPr>
              <a:t> </a:t>
            </a:r>
            <a:r>
              <a:rPr sz="850" spc="-50" dirty="0">
                <a:latin typeface="Arial"/>
                <a:cs typeface="Arial"/>
              </a:rPr>
              <a:t>16@5x5</a:t>
            </a:r>
            <a:endParaRPr sz="850">
              <a:latin typeface="Arial"/>
              <a:cs typeface="Arial"/>
            </a:endParaRPr>
          </a:p>
          <a:p>
            <a:pPr marL="12700" marR="1409700" indent="1905">
              <a:lnSpc>
                <a:spcPct val="75300"/>
              </a:lnSpc>
              <a:spcBef>
                <a:spcPts val="500"/>
              </a:spcBef>
            </a:pPr>
            <a:r>
              <a:rPr sz="850" spc="-45" dirty="0">
                <a:latin typeface="Arial"/>
                <a:cs typeface="Arial"/>
              </a:rPr>
              <a:t>S2. </a:t>
            </a:r>
            <a:r>
              <a:rPr sz="850" spc="-45" dirty="0">
                <a:solidFill>
                  <a:srgbClr val="1F1F1F"/>
                </a:solidFill>
                <a:latin typeface="Arial"/>
                <a:cs typeface="Arial"/>
              </a:rPr>
              <a:t>f. </a:t>
            </a:r>
            <a:r>
              <a:rPr sz="850" spc="-35" dirty="0">
                <a:solidFill>
                  <a:srgbClr val="1A1A1A"/>
                </a:solidFill>
                <a:latin typeface="Arial"/>
                <a:cs typeface="Arial"/>
              </a:rPr>
              <a:t>maps  </a:t>
            </a:r>
            <a:r>
              <a:rPr sz="850" spc="-45" dirty="0">
                <a:latin typeface="Arial"/>
                <a:cs typeface="Arial"/>
              </a:rPr>
              <a:t>6@14x</a:t>
            </a:r>
            <a:endParaRPr sz="850">
              <a:latin typeface="Arial"/>
              <a:cs typeface="Arial"/>
            </a:endParaRPr>
          </a:p>
        </p:txBody>
      </p:sp>
      <p:sp>
        <p:nvSpPr>
          <p:cNvPr id="23" name="object 23"/>
          <p:cNvSpPr txBox="1"/>
          <p:nvPr/>
        </p:nvSpPr>
        <p:spPr>
          <a:xfrm>
            <a:off x="3532670" y="3428742"/>
            <a:ext cx="666115" cy="170180"/>
          </a:xfrm>
          <a:prstGeom prst="rect">
            <a:avLst/>
          </a:prstGeom>
        </p:spPr>
        <p:txBody>
          <a:bodyPr vert="horz" wrap="square" lIns="0" tIns="12700" rIns="0" bIns="0" rtlCol="0">
            <a:spAutoFit/>
          </a:bodyPr>
          <a:lstStyle/>
          <a:p>
            <a:pPr marL="12700">
              <a:lnSpc>
                <a:spcPct val="100000"/>
              </a:lnSpc>
              <a:spcBef>
                <a:spcPts val="100"/>
              </a:spcBef>
            </a:pPr>
            <a:r>
              <a:rPr sz="950" spc="-45" dirty="0">
                <a:latin typeface="Arial"/>
                <a:cs typeface="Arial"/>
              </a:rPr>
              <a:t>Subsampling</a:t>
            </a:r>
            <a:endParaRPr sz="950">
              <a:latin typeface="Arial"/>
              <a:cs typeface="Arial"/>
            </a:endParaRPr>
          </a:p>
        </p:txBody>
      </p:sp>
      <p:sp>
        <p:nvSpPr>
          <p:cNvPr id="24" name="object 24"/>
          <p:cNvSpPr txBox="1"/>
          <p:nvPr/>
        </p:nvSpPr>
        <p:spPr>
          <a:xfrm>
            <a:off x="4498403" y="3428742"/>
            <a:ext cx="667385" cy="170180"/>
          </a:xfrm>
          <a:prstGeom prst="rect">
            <a:avLst/>
          </a:prstGeom>
        </p:spPr>
        <p:txBody>
          <a:bodyPr vert="horz" wrap="square" lIns="0" tIns="12700" rIns="0" bIns="0" rtlCol="0">
            <a:spAutoFit/>
          </a:bodyPr>
          <a:lstStyle/>
          <a:p>
            <a:pPr marL="12700">
              <a:lnSpc>
                <a:spcPct val="100000"/>
              </a:lnSpc>
              <a:spcBef>
                <a:spcPts val="100"/>
              </a:spcBef>
            </a:pPr>
            <a:r>
              <a:rPr sz="950" spc="-45" dirty="0">
                <a:solidFill>
                  <a:srgbClr val="131313"/>
                </a:solidFill>
                <a:latin typeface="Arial"/>
                <a:cs typeface="Arial"/>
              </a:rPr>
              <a:t>Convolutions</a:t>
            </a:r>
            <a:endParaRPr sz="950">
              <a:latin typeface="Arial"/>
              <a:cs typeface="Arial"/>
            </a:endParaRPr>
          </a:p>
        </p:txBody>
      </p:sp>
      <p:sp>
        <p:nvSpPr>
          <p:cNvPr id="25" name="object 25"/>
          <p:cNvSpPr txBox="1"/>
          <p:nvPr/>
        </p:nvSpPr>
        <p:spPr>
          <a:xfrm>
            <a:off x="5315749" y="3282481"/>
            <a:ext cx="2828925" cy="316865"/>
          </a:xfrm>
          <a:prstGeom prst="rect">
            <a:avLst/>
          </a:prstGeom>
        </p:spPr>
        <p:txBody>
          <a:bodyPr vert="horz" wrap="square" lIns="0" tIns="10795" rIns="0" bIns="0" rtlCol="0">
            <a:spAutoFit/>
          </a:bodyPr>
          <a:lstStyle/>
          <a:p>
            <a:pPr marL="12700" marR="5080" indent="605155">
              <a:lnSpc>
                <a:spcPct val="101000"/>
              </a:lnSpc>
              <a:spcBef>
                <a:spcPts val="85"/>
              </a:spcBef>
              <a:tabLst>
                <a:tab pos="1062355" algn="l"/>
                <a:tab pos="1718310" algn="l"/>
              </a:tabLst>
            </a:pPr>
            <a:r>
              <a:rPr sz="950" spc="-25" dirty="0">
                <a:solidFill>
                  <a:srgbClr val="1F1F1F"/>
                </a:solidFill>
                <a:latin typeface="Arial"/>
                <a:cs typeface="Arial"/>
              </a:rPr>
              <a:t>Full</a:t>
            </a:r>
            <a:r>
              <a:rPr sz="950" spc="15" dirty="0">
                <a:solidFill>
                  <a:srgbClr val="1F1F1F"/>
                </a:solidFill>
                <a:latin typeface="Arial"/>
                <a:cs typeface="Arial"/>
              </a:rPr>
              <a:t> </a:t>
            </a:r>
            <a:r>
              <a:rPr sz="950" spc="-65" dirty="0">
                <a:solidFill>
                  <a:srgbClr val="111111"/>
                </a:solidFill>
                <a:latin typeface="Arial"/>
                <a:cs typeface="Arial"/>
              </a:rPr>
              <a:t>crxanection	</a:t>
            </a:r>
            <a:r>
              <a:rPr sz="950" spc="-45" dirty="0">
                <a:solidFill>
                  <a:srgbClr val="1A1A1A"/>
                </a:solidFill>
                <a:latin typeface="Arial"/>
                <a:cs typeface="Arial"/>
              </a:rPr>
              <a:t>Gaussian</a:t>
            </a:r>
            <a:r>
              <a:rPr sz="950" spc="-40" dirty="0">
                <a:solidFill>
                  <a:srgbClr val="1A1A1A"/>
                </a:solidFill>
                <a:latin typeface="Arial"/>
                <a:cs typeface="Arial"/>
              </a:rPr>
              <a:t> </a:t>
            </a:r>
            <a:r>
              <a:rPr sz="950" spc="-40" dirty="0">
                <a:solidFill>
                  <a:srgbClr val="0C0C0C"/>
                </a:solidFill>
                <a:latin typeface="Arial"/>
                <a:cs typeface="Arial"/>
              </a:rPr>
              <a:t>connections </a:t>
            </a:r>
            <a:r>
              <a:rPr sz="950" spc="-25" dirty="0">
                <a:solidFill>
                  <a:srgbClr val="0C0C0C"/>
                </a:solidFill>
                <a:latin typeface="Arial"/>
                <a:cs typeface="Arial"/>
              </a:rPr>
              <a:t> </a:t>
            </a:r>
            <a:r>
              <a:rPr sz="950" spc="-45" dirty="0">
                <a:latin typeface="Arial"/>
                <a:cs typeface="Arial"/>
              </a:rPr>
              <a:t>Subsampling	</a:t>
            </a:r>
            <a:r>
              <a:rPr sz="950" spc="-35" dirty="0">
                <a:latin typeface="Arial"/>
                <a:cs typeface="Arial"/>
              </a:rPr>
              <a:t>Full</a:t>
            </a:r>
            <a:r>
              <a:rPr sz="950" spc="-70" dirty="0">
                <a:latin typeface="Arial"/>
                <a:cs typeface="Arial"/>
              </a:rPr>
              <a:t> </a:t>
            </a:r>
            <a:r>
              <a:rPr sz="950" spc="-55" dirty="0">
                <a:solidFill>
                  <a:srgbClr val="1C1C1C"/>
                </a:solidFill>
                <a:latin typeface="Arial"/>
                <a:cs typeface="Arial"/>
              </a:rPr>
              <a:t>connecuon</a:t>
            </a:r>
            <a:endParaRPr sz="950">
              <a:latin typeface="Arial"/>
              <a:cs typeface="Arial"/>
            </a:endParaRPr>
          </a:p>
        </p:txBody>
      </p:sp>
      <p:sp>
        <p:nvSpPr>
          <p:cNvPr id="26" name="object 26"/>
          <p:cNvSpPr txBox="1"/>
          <p:nvPr/>
        </p:nvSpPr>
        <p:spPr>
          <a:xfrm>
            <a:off x="5696203" y="2061611"/>
            <a:ext cx="240029" cy="139700"/>
          </a:xfrm>
          <a:prstGeom prst="rect">
            <a:avLst/>
          </a:prstGeom>
        </p:spPr>
        <p:txBody>
          <a:bodyPr vert="horz" wrap="square" lIns="0" tIns="12700" rIns="0" bIns="0" rtlCol="0">
            <a:spAutoFit/>
          </a:bodyPr>
          <a:lstStyle/>
          <a:p>
            <a:pPr marL="12700">
              <a:lnSpc>
                <a:spcPct val="100000"/>
              </a:lnSpc>
              <a:spcBef>
                <a:spcPts val="100"/>
              </a:spcBef>
            </a:pPr>
            <a:r>
              <a:rPr sz="750" spc="0" dirty="0">
                <a:latin typeface="Arial"/>
                <a:cs typeface="Arial"/>
              </a:rPr>
              <a:t>layer</a:t>
            </a:r>
            <a:endParaRPr sz="750">
              <a:latin typeface="Arial"/>
              <a:cs typeface="Arial"/>
            </a:endParaRPr>
          </a:p>
        </p:txBody>
      </p:sp>
      <p:sp>
        <p:nvSpPr>
          <p:cNvPr id="27" name="object 27"/>
          <p:cNvSpPr txBox="1"/>
          <p:nvPr/>
        </p:nvSpPr>
        <p:spPr>
          <a:xfrm>
            <a:off x="6030105" y="2092082"/>
            <a:ext cx="909955" cy="252095"/>
          </a:xfrm>
          <a:prstGeom prst="rect">
            <a:avLst/>
          </a:prstGeom>
        </p:spPr>
        <p:txBody>
          <a:bodyPr vert="horz" wrap="square" lIns="0" tIns="12700" rIns="0" bIns="0" rtlCol="0">
            <a:spAutoFit/>
          </a:bodyPr>
          <a:lstStyle/>
          <a:p>
            <a:pPr marL="40640">
              <a:lnSpc>
                <a:spcPts val="830"/>
              </a:lnSpc>
              <a:spcBef>
                <a:spcPts val="100"/>
              </a:spcBef>
            </a:pPr>
            <a:r>
              <a:rPr sz="750" spc="5" dirty="0">
                <a:solidFill>
                  <a:srgbClr val="414141"/>
                </a:solidFill>
                <a:latin typeface="Arial"/>
                <a:cs typeface="Arial"/>
              </a:rPr>
              <a:t>6: </a:t>
            </a:r>
            <a:r>
              <a:rPr sz="750" dirty="0">
                <a:solidFill>
                  <a:srgbClr val="1C1C1C"/>
                </a:solidFill>
                <a:latin typeface="Arial"/>
                <a:cs typeface="Arial"/>
              </a:rPr>
              <a:t>layer   </a:t>
            </a:r>
            <a:r>
              <a:rPr sz="750" spc="105" dirty="0">
                <a:solidFill>
                  <a:srgbClr val="1C1C1C"/>
                </a:solidFill>
                <a:latin typeface="Arial"/>
                <a:cs typeface="Arial"/>
              </a:rPr>
              <a:t> </a:t>
            </a:r>
            <a:r>
              <a:rPr sz="750" spc="5" dirty="0">
                <a:solidFill>
                  <a:srgbClr val="161616"/>
                </a:solidFill>
                <a:latin typeface="Arial"/>
                <a:cs typeface="Arial"/>
              </a:rPr>
              <a:t>OUTPUT</a:t>
            </a:r>
            <a:endParaRPr sz="750">
              <a:latin typeface="Arial"/>
              <a:cs typeface="Arial"/>
            </a:endParaRPr>
          </a:p>
          <a:p>
            <a:pPr marL="12700">
              <a:lnSpc>
                <a:spcPts val="950"/>
              </a:lnSpc>
              <a:tabLst>
                <a:tab pos="520065" algn="l"/>
              </a:tabLst>
            </a:pPr>
            <a:r>
              <a:rPr sz="850" spc="-45" dirty="0">
                <a:latin typeface="Arial"/>
                <a:cs typeface="Arial"/>
              </a:rPr>
              <a:t>84	</a:t>
            </a:r>
            <a:r>
              <a:rPr sz="850" spc="-55" dirty="0">
                <a:solidFill>
                  <a:srgbClr val="212121"/>
                </a:solidFill>
                <a:latin typeface="Arial"/>
                <a:cs typeface="Arial"/>
              </a:rPr>
              <a:t>10</a:t>
            </a:r>
            <a:endParaRPr sz="85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50643B8-8468-4513-A7D9-5F6BAB334608}"/>
              </a:ext>
            </a:extLst>
          </p:cNvPr>
          <p:cNvPicPr>
            <a:picLocks noChangeAspect="1"/>
          </p:cNvPicPr>
          <p:nvPr/>
        </p:nvPicPr>
        <p:blipFill rotWithShape="1">
          <a:blip r:embed="rId2"/>
          <a:srcRect b="8512"/>
          <a:stretch/>
        </p:blipFill>
        <p:spPr>
          <a:xfrm>
            <a:off x="0" y="441"/>
            <a:ext cx="9144000" cy="4704910"/>
          </a:xfrm>
          <a:prstGeom prst="rect">
            <a:avLst/>
          </a:prstGeom>
        </p:spPr>
      </p:pic>
    </p:spTree>
    <p:extLst>
      <p:ext uri="{BB962C8B-B14F-4D97-AF65-F5344CB8AC3E}">
        <p14:creationId xmlns:p14="http://schemas.microsoft.com/office/powerpoint/2010/main" val="4208003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86B0BA0-89E3-4F68-B4C3-2FBB780FEF7B}"/>
              </a:ext>
            </a:extLst>
          </p:cNvPr>
          <p:cNvPicPr>
            <a:picLocks noChangeAspect="1"/>
          </p:cNvPicPr>
          <p:nvPr/>
        </p:nvPicPr>
        <p:blipFill rotWithShape="1">
          <a:blip r:embed="rId2"/>
          <a:srcRect b="7407"/>
          <a:stretch/>
        </p:blipFill>
        <p:spPr>
          <a:xfrm>
            <a:off x="9786" y="19050"/>
            <a:ext cx="9124428" cy="4762500"/>
          </a:xfrm>
          <a:prstGeom prst="rect">
            <a:avLst/>
          </a:prstGeom>
        </p:spPr>
      </p:pic>
    </p:spTree>
    <p:extLst>
      <p:ext uri="{BB962C8B-B14F-4D97-AF65-F5344CB8AC3E}">
        <p14:creationId xmlns:p14="http://schemas.microsoft.com/office/powerpoint/2010/main" val="2474171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4035"/>
          <a:stretch/>
        </p:blipFill>
        <p:spPr bwMode="auto">
          <a:xfrm>
            <a:off x="600075" y="438150"/>
            <a:ext cx="79438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772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25D8F3C-DD62-4F98-A500-9D4388ED8222}"/>
              </a:ext>
            </a:extLst>
          </p:cNvPr>
          <p:cNvPicPr>
            <a:picLocks noChangeAspect="1"/>
          </p:cNvPicPr>
          <p:nvPr/>
        </p:nvPicPr>
        <p:blipFill>
          <a:blip r:embed="rId2"/>
          <a:stretch>
            <a:fillRect/>
          </a:stretch>
        </p:blipFill>
        <p:spPr>
          <a:xfrm>
            <a:off x="0" y="173906"/>
            <a:ext cx="9144000" cy="4760044"/>
          </a:xfrm>
          <a:prstGeom prst="rect">
            <a:avLst/>
          </a:prstGeom>
        </p:spPr>
      </p:pic>
    </p:spTree>
    <p:extLst>
      <p:ext uri="{BB962C8B-B14F-4D97-AF65-F5344CB8AC3E}">
        <p14:creationId xmlns:p14="http://schemas.microsoft.com/office/powerpoint/2010/main" val="3844723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80032" y="1712467"/>
            <a:ext cx="6284976" cy="169418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97863" y="851663"/>
            <a:ext cx="7257415" cy="0"/>
          </a:xfrm>
          <a:custGeom>
            <a:avLst/>
            <a:gdLst/>
            <a:ahLst/>
            <a:cxnLst/>
            <a:rect l="l" t="t" r="r" b="b"/>
            <a:pathLst>
              <a:path w="7257415">
                <a:moveTo>
                  <a:pt x="0" y="0"/>
                </a:moveTo>
                <a:lnTo>
                  <a:pt x="7257288" y="0"/>
                </a:lnTo>
              </a:path>
            </a:pathLst>
          </a:custGeom>
          <a:ln w="9141">
            <a:solidFill>
              <a:srgbClr val="DF6B08"/>
            </a:solidFill>
          </a:ln>
        </p:spPr>
        <p:txBody>
          <a:bodyPr wrap="square" lIns="0" tIns="0" rIns="0" bIns="0" rtlCol="0"/>
          <a:lstStyle/>
          <a:p>
            <a:endParaRPr/>
          </a:p>
        </p:txBody>
      </p:sp>
      <p:sp>
        <p:nvSpPr>
          <p:cNvPr id="5" name="object 5"/>
          <p:cNvSpPr/>
          <p:nvPr/>
        </p:nvSpPr>
        <p:spPr>
          <a:xfrm>
            <a:off x="1856232" y="528671"/>
            <a:ext cx="341630" cy="0"/>
          </a:xfrm>
          <a:custGeom>
            <a:avLst/>
            <a:gdLst/>
            <a:ahLst/>
            <a:cxnLst/>
            <a:rect l="l" t="t" r="r" b="b"/>
            <a:pathLst>
              <a:path w="341630">
                <a:moveTo>
                  <a:pt x="0" y="0"/>
                </a:moveTo>
                <a:lnTo>
                  <a:pt x="341376" y="0"/>
                </a:lnTo>
              </a:path>
            </a:pathLst>
          </a:custGeom>
          <a:ln w="21329">
            <a:solidFill>
              <a:srgbClr val="283B5B"/>
            </a:solidFill>
          </a:ln>
        </p:spPr>
        <p:txBody>
          <a:bodyPr wrap="square" lIns="0" tIns="0" rIns="0" bIns="0" rtlCol="0"/>
          <a:lstStyle/>
          <a:p>
            <a:endParaRPr/>
          </a:p>
        </p:txBody>
      </p:sp>
      <p:sp>
        <p:nvSpPr>
          <p:cNvPr id="6" name="object 6"/>
          <p:cNvSpPr/>
          <p:nvPr/>
        </p:nvSpPr>
        <p:spPr>
          <a:xfrm>
            <a:off x="3730752" y="3290864"/>
            <a:ext cx="600455" cy="106648"/>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590032" y="1989754"/>
            <a:ext cx="591312" cy="11578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739384" y="3455407"/>
            <a:ext cx="131063" cy="237673"/>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083808" y="2132968"/>
            <a:ext cx="97536" cy="70083"/>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217920" y="2032414"/>
            <a:ext cx="170687" cy="914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97752" y="2023272"/>
            <a:ext cx="521207" cy="8227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586984" y="2081166"/>
            <a:ext cx="243839" cy="124930"/>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4919471" y="3836295"/>
            <a:ext cx="3288791" cy="508865"/>
          </a:xfrm>
          <a:prstGeom prst="rect">
            <a:avLst/>
          </a:prstGeom>
          <a:blipFill>
            <a:blip r:embed="rId10" cstate="print"/>
            <a:stretch>
              <a:fillRect/>
            </a:stretch>
          </a:blipFill>
        </p:spPr>
        <p:txBody>
          <a:bodyPr wrap="square" lIns="0" tIns="0" rIns="0" bIns="0" rtlCol="0"/>
          <a:lstStyle/>
          <a:p>
            <a:endParaRPr/>
          </a:p>
        </p:txBody>
      </p:sp>
      <p:sp>
        <p:nvSpPr>
          <p:cNvPr id="14" name="object 14"/>
          <p:cNvSpPr txBox="1">
            <a:spLocks noGrp="1"/>
          </p:cNvSpPr>
          <p:nvPr>
            <p:ph type="title"/>
          </p:nvPr>
        </p:nvSpPr>
        <p:spPr>
          <a:xfrm>
            <a:off x="919536" y="249858"/>
            <a:ext cx="934085" cy="467359"/>
          </a:xfrm>
          <a:prstGeom prst="rect">
            <a:avLst/>
          </a:prstGeom>
        </p:spPr>
        <p:txBody>
          <a:bodyPr vert="horz" wrap="square" lIns="0" tIns="12700" rIns="0" bIns="0" rtlCol="0">
            <a:spAutoFit/>
          </a:bodyPr>
          <a:lstStyle/>
          <a:p>
            <a:pPr marL="12700">
              <a:lnSpc>
                <a:spcPct val="100000"/>
              </a:lnSpc>
              <a:spcBef>
                <a:spcPts val="100"/>
              </a:spcBef>
            </a:pPr>
            <a:r>
              <a:rPr sz="2900" b="0" spc="30" dirty="0">
                <a:solidFill>
                  <a:srgbClr val="283D60"/>
                </a:solidFill>
                <a:latin typeface="Calibri"/>
                <a:cs typeface="Calibri"/>
              </a:rPr>
              <a:t>LeNet</a:t>
            </a:r>
            <a:endParaRPr sz="2900">
              <a:latin typeface="Calibri"/>
              <a:cs typeface="Calibri"/>
            </a:endParaRPr>
          </a:p>
        </p:txBody>
      </p:sp>
      <p:sp>
        <p:nvSpPr>
          <p:cNvPr id="15" name="object 15"/>
          <p:cNvSpPr txBox="1"/>
          <p:nvPr/>
        </p:nvSpPr>
        <p:spPr>
          <a:xfrm>
            <a:off x="2191166" y="249858"/>
            <a:ext cx="1771234" cy="459100"/>
          </a:xfrm>
          <a:prstGeom prst="rect">
            <a:avLst/>
          </a:prstGeom>
        </p:spPr>
        <p:txBody>
          <a:bodyPr vert="horz" wrap="square" lIns="0" tIns="12700" rIns="0" bIns="0" rtlCol="0">
            <a:spAutoFit/>
          </a:bodyPr>
          <a:lstStyle/>
          <a:p>
            <a:pPr marL="12700">
              <a:lnSpc>
                <a:spcPct val="100000"/>
              </a:lnSpc>
              <a:spcBef>
                <a:spcPts val="100"/>
              </a:spcBef>
            </a:pPr>
            <a:r>
              <a:rPr lang="zh-CN" altLang="en-US" sz="2900" spc="25" dirty="0">
                <a:solidFill>
                  <a:srgbClr val="343434"/>
                </a:solidFill>
                <a:latin typeface="Calibri"/>
                <a:cs typeface="Calibri"/>
              </a:rPr>
              <a:t>结构图</a:t>
            </a:r>
            <a:endParaRPr sz="2900" dirty="0">
              <a:latin typeface="Calibri"/>
              <a:cs typeface="Calibri"/>
            </a:endParaRPr>
          </a:p>
        </p:txBody>
      </p:sp>
      <p:sp>
        <p:nvSpPr>
          <p:cNvPr id="16" name="object 16"/>
          <p:cNvSpPr txBox="1"/>
          <p:nvPr/>
        </p:nvSpPr>
        <p:spPr>
          <a:xfrm>
            <a:off x="5393316" y="3108797"/>
            <a:ext cx="1960245" cy="301625"/>
          </a:xfrm>
          <a:prstGeom prst="rect">
            <a:avLst/>
          </a:prstGeom>
        </p:spPr>
        <p:txBody>
          <a:bodyPr vert="horz" wrap="square" lIns="0" tIns="12700" rIns="0" bIns="0" rtlCol="0">
            <a:spAutoFit/>
          </a:bodyPr>
          <a:lstStyle/>
          <a:p>
            <a:pPr marL="579755">
              <a:lnSpc>
                <a:spcPts val="1085"/>
              </a:lnSpc>
              <a:spcBef>
                <a:spcPts val="100"/>
              </a:spcBef>
              <a:tabLst>
                <a:tab pos="1617345" algn="l"/>
              </a:tabLst>
            </a:pPr>
            <a:r>
              <a:rPr sz="950" dirty="0">
                <a:solidFill>
                  <a:srgbClr val="282828"/>
                </a:solidFill>
                <a:latin typeface="Calibri"/>
                <a:cs typeface="Calibri"/>
              </a:rPr>
              <a:t>Full</a:t>
            </a:r>
            <a:r>
              <a:rPr sz="950" spc="-105" dirty="0">
                <a:solidFill>
                  <a:srgbClr val="282828"/>
                </a:solidFill>
                <a:latin typeface="Calibri"/>
                <a:cs typeface="Calibri"/>
              </a:rPr>
              <a:t> </a:t>
            </a:r>
            <a:r>
              <a:rPr sz="950" spc="475" dirty="0">
                <a:solidFill>
                  <a:srgbClr val="565656"/>
                </a:solidFill>
                <a:latin typeface="Calibri"/>
                <a:cs typeface="Calibri"/>
              </a:rPr>
              <a:t>omd</a:t>
            </a:r>
            <a:r>
              <a:rPr sz="950" spc="385" dirty="0">
                <a:solidFill>
                  <a:srgbClr val="565656"/>
                </a:solidFill>
                <a:latin typeface="Calibri"/>
                <a:cs typeface="Calibri"/>
              </a:rPr>
              <a:t>e</a:t>
            </a:r>
            <a:r>
              <a:rPr sz="950" dirty="0">
                <a:solidFill>
                  <a:srgbClr val="565656"/>
                </a:solidFill>
                <a:latin typeface="Calibri"/>
                <a:cs typeface="Calibri"/>
              </a:rPr>
              <a:t>	</a:t>
            </a:r>
            <a:r>
              <a:rPr sz="950" spc="-10" dirty="0">
                <a:solidFill>
                  <a:srgbClr val="262626"/>
                </a:solidFill>
                <a:latin typeface="Calibri"/>
                <a:cs typeface="Calibri"/>
              </a:rPr>
              <a:t>Gau6sl</a:t>
            </a:r>
            <a:endParaRPr sz="950">
              <a:latin typeface="Calibri"/>
              <a:cs typeface="Calibri"/>
            </a:endParaRPr>
          </a:p>
          <a:p>
            <a:pPr marL="12700">
              <a:lnSpc>
                <a:spcPts val="1085"/>
              </a:lnSpc>
              <a:tabLst>
                <a:tab pos="1003300" algn="l"/>
              </a:tabLst>
            </a:pPr>
            <a:r>
              <a:rPr sz="950" spc="-40" dirty="0">
                <a:latin typeface="Calibri"/>
                <a:cs typeface="Calibri"/>
              </a:rPr>
              <a:t>Subaaznpfing	</a:t>
            </a:r>
            <a:r>
              <a:rPr sz="950" dirty="0">
                <a:latin typeface="Calibri"/>
                <a:cs typeface="Calibri"/>
              </a:rPr>
              <a:t>Full</a:t>
            </a:r>
            <a:r>
              <a:rPr sz="950" spc="-165" dirty="0">
                <a:latin typeface="Calibri"/>
                <a:cs typeface="Calibri"/>
              </a:rPr>
              <a:t> </a:t>
            </a:r>
            <a:r>
              <a:rPr sz="950" spc="-30" dirty="0">
                <a:solidFill>
                  <a:srgbClr val="111111"/>
                </a:solidFill>
                <a:latin typeface="Calibri"/>
                <a:cs typeface="Calibri"/>
              </a:rPr>
              <a:t>conre‹flfon</a:t>
            </a:r>
            <a:endParaRPr sz="950">
              <a:latin typeface="Calibri"/>
              <a:cs typeface="Calibri"/>
            </a:endParaRPr>
          </a:p>
        </p:txBody>
      </p:sp>
      <p:sp>
        <p:nvSpPr>
          <p:cNvPr id="17" name="object 17"/>
          <p:cNvSpPr txBox="1"/>
          <p:nvPr/>
        </p:nvSpPr>
        <p:spPr>
          <a:xfrm>
            <a:off x="6546567" y="2070244"/>
            <a:ext cx="123825" cy="154940"/>
          </a:xfrm>
          <a:prstGeom prst="rect">
            <a:avLst/>
          </a:prstGeom>
        </p:spPr>
        <p:txBody>
          <a:bodyPr vert="horz" wrap="square" lIns="0" tIns="12700" rIns="0" bIns="0" rtlCol="0">
            <a:spAutoFit/>
          </a:bodyPr>
          <a:lstStyle/>
          <a:p>
            <a:pPr marL="12700">
              <a:lnSpc>
                <a:spcPct val="100000"/>
              </a:lnSpc>
              <a:spcBef>
                <a:spcPts val="100"/>
              </a:spcBef>
            </a:pPr>
            <a:r>
              <a:rPr sz="850" spc="-50" dirty="0">
                <a:solidFill>
                  <a:srgbClr val="1C1C1C"/>
                </a:solidFill>
                <a:latin typeface="Calibri"/>
                <a:cs typeface="Calibri"/>
              </a:rPr>
              <a:t>10</a:t>
            </a:r>
            <a:endParaRPr sz="85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8" y="619125"/>
            <a:ext cx="7972425" cy="390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6177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19" y="156930"/>
            <a:ext cx="81915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06" y="812877"/>
            <a:ext cx="7715250" cy="356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061" y="1332455"/>
            <a:ext cx="7667625"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1" name="Picture 5"/>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096430" y="2009851"/>
            <a:ext cx="6795159" cy="3133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811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anim calcmode="lin" valueType="num">
                                      <p:cBhvr additive="base">
                                        <p:cTn id="7" dur="500" fill="hold"/>
                                        <p:tgtEl>
                                          <p:spTgt spid="14339"/>
                                        </p:tgtEl>
                                        <p:attrNameLst>
                                          <p:attrName>ppt_x</p:attrName>
                                        </p:attrNameLst>
                                      </p:cBhvr>
                                      <p:tavLst>
                                        <p:tav tm="0">
                                          <p:val>
                                            <p:strVal val="#ppt_x"/>
                                          </p:val>
                                        </p:tav>
                                        <p:tav tm="100000">
                                          <p:val>
                                            <p:strVal val="#ppt_x"/>
                                          </p:val>
                                        </p:tav>
                                      </p:tavLst>
                                    </p:anim>
                                    <p:anim calcmode="lin" valueType="num">
                                      <p:cBhvr additive="base">
                                        <p:cTn id="8"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40"/>
                                        </p:tgtEl>
                                        <p:attrNameLst>
                                          <p:attrName>style.visibility</p:attrName>
                                        </p:attrNameLst>
                                      </p:cBhvr>
                                      <p:to>
                                        <p:strVal val="visible"/>
                                      </p:to>
                                    </p:set>
                                    <p:anim calcmode="lin" valueType="num">
                                      <p:cBhvr additive="base">
                                        <p:cTn id="13" dur="500" fill="hold"/>
                                        <p:tgtEl>
                                          <p:spTgt spid="14340"/>
                                        </p:tgtEl>
                                        <p:attrNameLst>
                                          <p:attrName>ppt_x</p:attrName>
                                        </p:attrNameLst>
                                      </p:cBhvr>
                                      <p:tavLst>
                                        <p:tav tm="0">
                                          <p:val>
                                            <p:strVal val="#ppt_x"/>
                                          </p:val>
                                        </p:tav>
                                        <p:tav tm="100000">
                                          <p:val>
                                            <p:strVal val="#ppt_x"/>
                                          </p:val>
                                        </p:tav>
                                      </p:tavLst>
                                    </p:anim>
                                    <p:anim calcmode="lin" valueType="num">
                                      <p:cBhvr additive="base">
                                        <p:cTn id="14"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41"/>
                                        </p:tgtEl>
                                        <p:attrNameLst>
                                          <p:attrName>style.visibility</p:attrName>
                                        </p:attrNameLst>
                                      </p:cBhvr>
                                      <p:to>
                                        <p:strVal val="visible"/>
                                      </p:to>
                                    </p:set>
                                    <p:anim calcmode="lin" valueType="num">
                                      <p:cBhvr additive="base">
                                        <p:cTn id="19" dur="500" fill="hold"/>
                                        <p:tgtEl>
                                          <p:spTgt spid="14341"/>
                                        </p:tgtEl>
                                        <p:attrNameLst>
                                          <p:attrName>ppt_x</p:attrName>
                                        </p:attrNameLst>
                                      </p:cBhvr>
                                      <p:tavLst>
                                        <p:tav tm="0">
                                          <p:val>
                                            <p:strVal val="#ppt_x"/>
                                          </p:val>
                                        </p:tav>
                                        <p:tav tm="100000">
                                          <p:val>
                                            <p:strVal val="#ppt_x"/>
                                          </p:val>
                                        </p:tav>
                                      </p:tavLst>
                                    </p:anim>
                                    <p:anim calcmode="lin" valueType="num">
                                      <p:cBhvr additive="base">
                                        <p:cTn id="20" dur="500" fill="hold"/>
                                        <p:tgtEl>
                                          <p:spTgt spid="143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8" y="671513"/>
            <a:ext cx="7781925"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2899464"/>
            <a:ext cx="2496247" cy="224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89724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2CB9638-2B24-4BA4-9B9F-0AFFA8192DAB}"/>
              </a:ext>
            </a:extLst>
          </p:cNvPr>
          <p:cNvPicPr>
            <a:picLocks noChangeAspect="1"/>
          </p:cNvPicPr>
          <p:nvPr/>
        </p:nvPicPr>
        <p:blipFill rotWithShape="1">
          <a:blip r:embed="rId2"/>
          <a:srcRect b="8447"/>
          <a:stretch/>
        </p:blipFill>
        <p:spPr>
          <a:xfrm>
            <a:off x="0" y="4396"/>
            <a:ext cx="9144000" cy="4700954"/>
          </a:xfrm>
          <a:prstGeom prst="rect">
            <a:avLst/>
          </a:prstGeom>
        </p:spPr>
      </p:pic>
    </p:spTree>
    <p:extLst>
      <p:ext uri="{BB962C8B-B14F-4D97-AF65-F5344CB8AC3E}">
        <p14:creationId xmlns:p14="http://schemas.microsoft.com/office/powerpoint/2010/main" val="81546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目标检测</a:t>
            </a:r>
          </a:p>
        </p:txBody>
      </p:sp>
      <p:pic>
        <p:nvPicPr>
          <p:cNvPr id="4" name="图片 3" descr="屏幕快照 2017-05-16 下午9.32.26.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6918" y="1143000"/>
            <a:ext cx="4100811" cy="2220913"/>
          </a:xfrm>
          <a:prstGeom prst="rect">
            <a:avLst/>
          </a:prstGeom>
        </p:spPr>
      </p:pic>
      <p:pic>
        <p:nvPicPr>
          <p:cNvPr id="5" name="图片 4" descr="屏幕快照 2017-05-16 下午9.33.17.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30086" y="1143000"/>
            <a:ext cx="4455164" cy="2220913"/>
          </a:xfrm>
          <a:prstGeom prst="rect">
            <a:avLst/>
          </a:prstGeom>
        </p:spPr>
      </p:pic>
      <p:sp>
        <p:nvSpPr>
          <p:cNvPr id="3" name="文本框 2"/>
          <p:cNvSpPr txBox="1"/>
          <p:nvPr/>
        </p:nvSpPr>
        <p:spPr>
          <a:xfrm>
            <a:off x="306917" y="3389174"/>
            <a:ext cx="5024966" cy="1754326"/>
          </a:xfrm>
          <a:prstGeom prst="rect">
            <a:avLst/>
          </a:prstGeom>
          <a:noFill/>
        </p:spPr>
        <p:txBody>
          <a:bodyPr wrap="square" rtlCol="0">
            <a:spAutoFit/>
          </a:bodyPr>
          <a:lstStyle/>
          <a:p>
            <a:pPr marL="285750" indent="-285750">
              <a:buFont typeface="Wingdings" charset="2"/>
              <a:buChar char="n"/>
            </a:pPr>
            <a:r>
              <a:rPr kumimoji="1" lang="zh-CN" altLang="en-US" dirty="0">
                <a:solidFill>
                  <a:schemeClr val="tx2"/>
                </a:solidFill>
              </a:rPr>
              <a:t>目标分类与目标检测</a:t>
            </a:r>
            <a:endParaRPr kumimoji="1" lang="en-US" altLang="zh-CN" dirty="0">
              <a:solidFill>
                <a:schemeClr val="tx2"/>
              </a:solidFill>
            </a:endParaRPr>
          </a:p>
          <a:p>
            <a:endParaRPr kumimoji="1" lang="en-US" altLang="zh-CN" dirty="0">
              <a:solidFill>
                <a:schemeClr val="tx2"/>
              </a:solidFill>
            </a:endParaRPr>
          </a:p>
          <a:p>
            <a:pPr marL="742950" lvl="1" indent="-285750">
              <a:buClr>
                <a:srgbClr val="3366FF"/>
              </a:buClr>
              <a:buFont typeface="Wingdings" charset="2"/>
              <a:buChar char="n"/>
            </a:pPr>
            <a:r>
              <a:rPr kumimoji="1" lang="zh-CN" altLang="en-US" dirty="0"/>
              <a:t>目标分类不需要定位</a:t>
            </a:r>
            <a:endParaRPr kumimoji="1" lang="en-US" altLang="zh-CN" dirty="0"/>
          </a:p>
          <a:p>
            <a:pPr marL="742950" lvl="1" indent="-285750">
              <a:buClr>
                <a:srgbClr val="3366FF"/>
              </a:buClr>
              <a:buFont typeface="Wingdings" charset="2"/>
              <a:buChar char="n"/>
            </a:pPr>
            <a:r>
              <a:rPr kumimoji="1" lang="zh-CN" altLang="en-US" dirty="0"/>
              <a:t>物体检测需要定位出物体的位置(</a:t>
            </a:r>
            <a:r>
              <a:rPr kumimoji="1" lang="en-US" altLang="zh-CN" dirty="0" err="1"/>
              <a:t>bbox</a:t>
            </a:r>
            <a:r>
              <a:rPr kumimoji="1" lang="en-US" altLang="zh-CN" dirty="0"/>
              <a:t>)</a:t>
            </a:r>
            <a:r>
              <a:rPr kumimoji="1" lang="zh-CN" altLang="en-US" dirty="0"/>
              <a:t>，且要把所有图片中的物体都识别定位出来。</a:t>
            </a:r>
          </a:p>
        </p:txBody>
      </p:sp>
      <p:sp>
        <p:nvSpPr>
          <p:cNvPr id="7" name="矩形 6"/>
          <p:cNvSpPr/>
          <p:nvPr/>
        </p:nvSpPr>
        <p:spPr>
          <a:xfrm>
            <a:off x="5111750" y="3458817"/>
            <a:ext cx="3873500" cy="1200329"/>
          </a:xfrm>
          <a:prstGeom prst="rect">
            <a:avLst/>
          </a:prstGeom>
        </p:spPr>
        <p:txBody>
          <a:bodyPr wrap="square">
            <a:spAutoFit/>
          </a:bodyPr>
          <a:lstStyle/>
          <a:p>
            <a:r>
              <a:rPr lang="en-US" altLang="zh-CN" dirty="0">
                <a:hlinkClick r:id="rId4"/>
              </a:rPr>
              <a:t>[Rich feature hierarchies for accurate object detection and semantic segmentation, </a:t>
            </a:r>
            <a:r>
              <a:rPr lang="en-US" altLang="zh-CN" dirty="0" err="1">
                <a:hlinkClick r:id="rId4"/>
              </a:rPr>
              <a:t>Girshick</a:t>
            </a:r>
            <a:r>
              <a:rPr lang="en-US" altLang="zh-CN" dirty="0">
                <a:hlinkClick r:id="rId4"/>
              </a:rPr>
              <a:t> et al., CVPR 2014]</a:t>
            </a:r>
            <a:endParaRPr lang="zh-CN" altLang="en-US" dirty="0"/>
          </a:p>
        </p:txBody>
      </p:sp>
      <p:pic>
        <p:nvPicPr>
          <p:cNvPr id="1026"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016247" y="2774384"/>
            <a:ext cx="1027678" cy="12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13" y="2166938"/>
            <a:ext cx="75723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081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a:xfrm>
            <a:off x="1252734" y="42256"/>
            <a:ext cx="4694784" cy="318100"/>
          </a:xfrm>
          <a:prstGeom prst="rect">
            <a:avLst/>
          </a:prstGeom>
        </p:spPr>
        <p:txBody>
          <a:bodyPr/>
          <a:lstStyle>
            <a:lvl1pPr defTabSz="286258">
              <a:defRPr sz="3920"/>
            </a:lvl1pPr>
          </a:lstStyle>
          <a:p>
            <a:pPr lvl="0">
              <a:defRPr sz="1800"/>
            </a:pPr>
            <a:r>
              <a:rPr sz="2067"/>
              <a:t>LeNet网络结构</a:t>
            </a:r>
          </a:p>
        </p:txBody>
      </p:sp>
      <p:pic>
        <p:nvPicPr>
          <p:cNvPr id="234" name="pasted-image.png"/>
          <p:cNvPicPr/>
          <p:nvPr/>
        </p:nvPicPr>
        <p:blipFill>
          <a:blip r:embed="rId2"/>
          <a:stretch>
            <a:fillRect/>
          </a:stretch>
        </p:blipFill>
        <p:spPr>
          <a:xfrm>
            <a:off x="1414281" y="549220"/>
            <a:ext cx="6315438" cy="2230640"/>
          </a:xfrm>
          <a:prstGeom prst="rect">
            <a:avLst/>
          </a:prstGeom>
          <a:ln w="12700">
            <a:miter lim="400000"/>
          </a:ln>
        </p:spPr>
      </p:pic>
      <p:sp>
        <p:nvSpPr>
          <p:cNvPr id="235" name="Shape 235"/>
          <p:cNvSpPr/>
          <p:nvPr/>
        </p:nvSpPr>
        <p:spPr>
          <a:xfrm>
            <a:off x="1171208" y="2644490"/>
            <a:ext cx="3477154" cy="2074463"/>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lgn="just" defTabSz="241082">
              <a:lnSpc>
                <a:spcPct val="120000"/>
              </a:lnSpc>
              <a:defRPr sz="1800"/>
            </a:pPr>
            <a:r>
              <a:rPr sz="580">
                <a:latin typeface="宋体"/>
                <a:ea typeface="宋体"/>
                <a:cs typeface="宋体"/>
                <a:sym typeface="宋体"/>
              </a:rPr>
              <a:t>def LeNet(x):    </a:t>
            </a:r>
            <a:endParaRPr sz="580">
              <a:latin typeface="Times New Roman"/>
              <a:ea typeface="Times New Roman"/>
              <a:cs typeface="Times New Roman"/>
              <a:sym typeface="Times New Roman"/>
            </a:endParaRPr>
          </a:p>
          <a:p>
            <a:pPr indent="140631" algn="just" defTabSz="241082">
              <a:lnSpc>
                <a:spcPct val="120000"/>
              </a:lnSpc>
              <a:defRPr sz="1800"/>
            </a:pPr>
            <a:r>
              <a:rPr sz="580">
                <a:latin typeface="宋体"/>
                <a:ea typeface="宋体"/>
                <a:cs typeface="宋体"/>
                <a:sym typeface="宋体"/>
              </a:rPr>
              <a:t>#C1:卷积层 输入 = 32x32x1. 输出 = 28x28x6.</a:t>
            </a:r>
          </a:p>
          <a:p>
            <a:pPr indent="140631" algn="just" defTabSz="241082">
              <a:lnSpc>
                <a:spcPct val="120000"/>
              </a:lnSpc>
              <a:defRPr sz="1800"/>
            </a:pPr>
            <a:r>
              <a:rPr sz="580">
                <a:latin typeface="宋体"/>
                <a:ea typeface="宋体"/>
                <a:cs typeface="宋体"/>
                <a:sym typeface="宋体"/>
              </a:rPr>
              <a:t>conv1_w = tf.Variable(tf.truncated_normal(shape = [5,5,1,6],mean = m, stddev = sigma))</a:t>
            </a:r>
          </a:p>
          <a:p>
            <a:pPr indent="140631" algn="just" defTabSz="241082">
              <a:lnSpc>
                <a:spcPct val="120000"/>
              </a:lnSpc>
              <a:defRPr sz="1800"/>
            </a:pPr>
            <a:r>
              <a:rPr sz="580">
                <a:latin typeface="宋体"/>
                <a:ea typeface="宋体"/>
                <a:cs typeface="宋体"/>
                <a:sym typeface="宋体"/>
              </a:rPr>
              <a:t>conv1_b = tf.Variable(tf.zeros(6))</a:t>
            </a:r>
          </a:p>
          <a:p>
            <a:pPr indent="140631" algn="just" defTabSz="241082">
              <a:lnSpc>
                <a:spcPct val="120000"/>
              </a:lnSpc>
              <a:defRPr sz="1800"/>
            </a:pPr>
            <a:r>
              <a:rPr sz="580">
                <a:latin typeface="宋体"/>
                <a:ea typeface="宋体"/>
                <a:cs typeface="宋体"/>
                <a:sym typeface="宋体"/>
              </a:rPr>
              <a:t>conv1 = tf.nn.conv2d(x,conv1_w, strides = [1,1,1,1], padding = 'VALID') + conv1_b</a:t>
            </a:r>
          </a:p>
          <a:p>
            <a:pPr indent="140631" algn="just" defTabSz="241082">
              <a:lnSpc>
                <a:spcPct val="120000"/>
              </a:lnSpc>
              <a:defRPr sz="1800"/>
            </a:pPr>
            <a:r>
              <a:rPr sz="580">
                <a:latin typeface="宋体"/>
                <a:ea typeface="宋体"/>
                <a:cs typeface="宋体"/>
                <a:sym typeface="宋体"/>
              </a:rPr>
              <a:t>conv1 = tf.nn.relu(conv1)</a:t>
            </a:r>
          </a:p>
          <a:p>
            <a:pPr indent="140631" algn="just" defTabSz="241082">
              <a:lnSpc>
                <a:spcPct val="120000"/>
              </a:lnSpc>
              <a:defRPr sz="1800"/>
            </a:pPr>
            <a:r>
              <a:rPr sz="580">
                <a:latin typeface="宋体"/>
                <a:ea typeface="宋体"/>
                <a:cs typeface="宋体"/>
                <a:sym typeface="宋体"/>
              </a:rPr>
              <a:t>#S2:池化层 输入 = 28x28x6 输出 = 14x14x6</a:t>
            </a:r>
          </a:p>
          <a:p>
            <a:pPr indent="140631" algn="just" defTabSz="241082">
              <a:lnSpc>
                <a:spcPct val="120000"/>
              </a:lnSpc>
              <a:defRPr sz="1800"/>
            </a:pPr>
            <a:r>
              <a:rPr sz="580">
                <a:latin typeface="宋体"/>
                <a:ea typeface="宋体"/>
                <a:cs typeface="宋体"/>
                <a:sym typeface="宋体"/>
              </a:rPr>
              <a:t>pool_1 = tf.nn.max_pool(conv1,ksize = [1,2,2,1], strides = [1,2,2,1], padding = 'VALID')</a:t>
            </a:r>
          </a:p>
          <a:p>
            <a:pPr indent="140631" algn="just" defTabSz="241082">
              <a:lnSpc>
                <a:spcPct val="120000"/>
              </a:lnSpc>
              <a:defRPr sz="1800"/>
            </a:pPr>
            <a:endParaRPr sz="580">
              <a:latin typeface="宋体"/>
              <a:ea typeface="宋体"/>
              <a:cs typeface="宋体"/>
              <a:sym typeface="宋体"/>
            </a:endParaRPr>
          </a:p>
          <a:p>
            <a:pPr indent="140631" algn="just" defTabSz="241082">
              <a:lnSpc>
                <a:spcPct val="120000"/>
              </a:lnSpc>
              <a:defRPr sz="1800"/>
            </a:pPr>
            <a:r>
              <a:rPr sz="580">
                <a:latin typeface="宋体"/>
                <a:ea typeface="宋体"/>
                <a:cs typeface="宋体"/>
                <a:sym typeface="宋体"/>
              </a:rPr>
              <a:t>#C3:卷积层. 输入 = 14x14x6 输出 = 10x10x16.</a:t>
            </a:r>
          </a:p>
          <a:p>
            <a:pPr indent="140631" algn="just" defTabSz="241082">
              <a:lnSpc>
                <a:spcPct val="120000"/>
              </a:lnSpc>
              <a:defRPr sz="1800"/>
            </a:pPr>
            <a:r>
              <a:rPr sz="580">
                <a:latin typeface="宋体"/>
                <a:ea typeface="宋体"/>
                <a:cs typeface="宋体"/>
                <a:sym typeface="宋体"/>
              </a:rPr>
              <a:t>conv2_w = tf.Variable(tf.truncated_normal(shape = [5,5,6,16], mean = m, stddev = sigma))</a:t>
            </a:r>
          </a:p>
          <a:p>
            <a:pPr indent="140631" algn="just" defTabSz="241082">
              <a:lnSpc>
                <a:spcPct val="120000"/>
              </a:lnSpc>
              <a:defRPr sz="1800"/>
            </a:pPr>
            <a:r>
              <a:rPr sz="580">
                <a:latin typeface="宋体"/>
                <a:ea typeface="宋体"/>
                <a:cs typeface="宋体"/>
                <a:sym typeface="宋体"/>
              </a:rPr>
              <a:t>conv2_b = tf.Variable(tf.zeros(16))</a:t>
            </a:r>
          </a:p>
          <a:p>
            <a:pPr indent="140631" algn="just" defTabSz="241082">
              <a:lnSpc>
                <a:spcPct val="120000"/>
              </a:lnSpc>
              <a:defRPr sz="1800"/>
            </a:pPr>
            <a:r>
              <a:rPr sz="580">
                <a:latin typeface="宋体"/>
                <a:ea typeface="宋体"/>
                <a:cs typeface="宋体"/>
                <a:sym typeface="宋体"/>
              </a:rPr>
              <a:t>conv2 = tf.nn.conv2d(pool_1, conv2_w, strides = [1,1,1,1], padding = 'VALID') + conv2_b</a:t>
            </a:r>
          </a:p>
          <a:p>
            <a:pPr indent="140631" algn="just" defTabSz="241082">
              <a:lnSpc>
                <a:spcPct val="120000"/>
              </a:lnSpc>
              <a:defRPr sz="1800"/>
            </a:pPr>
            <a:r>
              <a:rPr sz="580">
                <a:latin typeface="宋体"/>
                <a:ea typeface="宋体"/>
                <a:cs typeface="宋体"/>
                <a:sym typeface="宋体"/>
              </a:rPr>
              <a:t>conv2 = tf.nn.relu(conv2)</a:t>
            </a:r>
          </a:p>
          <a:p>
            <a:pPr indent="140631" algn="just" defTabSz="241082">
              <a:lnSpc>
                <a:spcPct val="120000"/>
              </a:lnSpc>
              <a:defRPr sz="1800"/>
            </a:pPr>
            <a:endParaRPr sz="580">
              <a:latin typeface="宋体"/>
              <a:ea typeface="宋体"/>
              <a:cs typeface="宋体"/>
              <a:sym typeface="宋体"/>
            </a:endParaRPr>
          </a:p>
          <a:p>
            <a:pPr indent="140631" algn="just" defTabSz="241082">
              <a:lnSpc>
                <a:spcPct val="120000"/>
              </a:lnSpc>
              <a:defRPr sz="1800"/>
            </a:pPr>
            <a:r>
              <a:rPr sz="580">
                <a:latin typeface="宋体"/>
                <a:ea typeface="宋体"/>
                <a:cs typeface="宋体"/>
                <a:sym typeface="宋体"/>
              </a:rPr>
              <a:t>#S4:池化层 输入 = 10x10x16 输出 = 5x5x16</a:t>
            </a:r>
          </a:p>
          <a:p>
            <a:pPr indent="140631" algn="just" defTabSz="241082">
              <a:lnSpc>
                <a:spcPct val="120000"/>
              </a:lnSpc>
              <a:defRPr sz="1800"/>
            </a:pPr>
            <a:r>
              <a:rPr sz="580">
                <a:latin typeface="宋体"/>
                <a:ea typeface="宋体"/>
                <a:cs typeface="宋体"/>
                <a:sym typeface="宋体"/>
              </a:rPr>
              <a:t>pool_2 = tf.nn.max_pool(conv2, ksize = [1,2,2,1], strides = [1,2,2,1], padding = 'VALID')</a:t>
            </a:r>
          </a:p>
          <a:p>
            <a:pPr indent="140631" algn="just" defTabSz="241082">
              <a:lnSpc>
                <a:spcPct val="120000"/>
              </a:lnSpc>
              <a:defRPr sz="1800"/>
            </a:pPr>
            <a:r>
              <a:rPr sz="580">
                <a:latin typeface="宋体"/>
                <a:ea typeface="宋体"/>
                <a:cs typeface="宋体"/>
                <a:sym typeface="宋体"/>
              </a:rPr>
              <a:t>fc1 = flatten(pool_2)#压缩成1维 输入 = 5x5x16 输出 = 1x400</a:t>
            </a:r>
          </a:p>
          <a:p>
            <a:pPr indent="140631" algn="just" defTabSz="241082">
              <a:lnSpc>
                <a:spcPct val="120000"/>
              </a:lnSpc>
              <a:defRPr sz="1800"/>
            </a:pPr>
            <a:endParaRPr sz="580">
              <a:latin typeface="宋体"/>
              <a:ea typeface="宋体"/>
              <a:cs typeface="宋体"/>
              <a:sym typeface="宋体"/>
            </a:endParaRPr>
          </a:p>
        </p:txBody>
      </p:sp>
      <p:sp>
        <p:nvSpPr>
          <p:cNvPr id="236" name="Shape 236"/>
          <p:cNvSpPr/>
          <p:nvPr/>
        </p:nvSpPr>
        <p:spPr>
          <a:xfrm>
            <a:off x="4656832" y="2925690"/>
            <a:ext cx="3329678" cy="186427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indent="140631" algn="just" defTabSz="241082">
              <a:lnSpc>
                <a:spcPct val="120000"/>
              </a:lnSpc>
              <a:defRPr sz="1800"/>
            </a:pPr>
            <a:r>
              <a:rPr sz="580">
                <a:latin typeface="宋体"/>
                <a:ea typeface="宋体"/>
                <a:cs typeface="宋体"/>
                <a:sym typeface="宋体"/>
              </a:rPr>
              <a:t>#C5:全连接层 输入 = 400 输出 = 120</a:t>
            </a:r>
          </a:p>
          <a:p>
            <a:pPr indent="140631" algn="just" defTabSz="241082">
              <a:lnSpc>
                <a:spcPct val="120000"/>
              </a:lnSpc>
              <a:defRPr sz="1800"/>
            </a:pPr>
            <a:r>
              <a:rPr sz="580">
                <a:latin typeface="宋体"/>
                <a:ea typeface="宋体"/>
                <a:cs typeface="宋体"/>
                <a:sym typeface="宋体"/>
              </a:rPr>
              <a:t>fc1_w = tf.Variable(tf.truncated_normal(shape = (400,120), mean = m, stddev = sigma))</a:t>
            </a:r>
          </a:p>
          <a:p>
            <a:pPr indent="140631" algn="just" defTabSz="241082">
              <a:lnSpc>
                <a:spcPct val="120000"/>
              </a:lnSpc>
              <a:defRPr sz="1800"/>
            </a:pPr>
            <a:r>
              <a:rPr sz="580">
                <a:latin typeface="宋体"/>
                <a:ea typeface="宋体"/>
                <a:cs typeface="宋体"/>
                <a:sym typeface="宋体"/>
              </a:rPr>
              <a:t>fc1_b = tf.Variable(tf.zeros(120))</a:t>
            </a:r>
          </a:p>
          <a:p>
            <a:pPr indent="140631" algn="just" defTabSz="241082">
              <a:lnSpc>
                <a:spcPct val="120000"/>
              </a:lnSpc>
              <a:defRPr sz="1800"/>
            </a:pPr>
            <a:r>
              <a:rPr sz="580">
                <a:latin typeface="宋体"/>
                <a:ea typeface="宋体"/>
                <a:cs typeface="宋体"/>
                <a:sym typeface="宋体"/>
              </a:rPr>
              <a:t>fc1 = tf.matmul(fc1,fc1_w) + fc1_b</a:t>
            </a:r>
          </a:p>
          <a:p>
            <a:pPr indent="140631" algn="just" defTabSz="241082">
              <a:lnSpc>
                <a:spcPct val="120000"/>
              </a:lnSpc>
              <a:defRPr sz="1800"/>
            </a:pPr>
            <a:r>
              <a:rPr sz="580">
                <a:latin typeface="宋体"/>
                <a:ea typeface="宋体"/>
                <a:cs typeface="宋体"/>
                <a:sym typeface="宋体"/>
              </a:rPr>
              <a:t>fc1 = tf.nn.relu(fc1)</a:t>
            </a:r>
          </a:p>
          <a:p>
            <a:pPr indent="140631" algn="just" defTabSz="241082">
              <a:lnSpc>
                <a:spcPct val="120000"/>
              </a:lnSpc>
              <a:defRPr sz="1800"/>
            </a:pPr>
            <a:endParaRPr sz="580">
              <a:latin typeface="宋体"/>
              <a:ea typeface="宋体"/>
              <a:cs typeface="宋体"/>
              <a:sym typeface="宋体"/>
            </a:endParaRPr>
          </a:p>
          <a:p>
            <a:pPr indent="140631" algn="just" defTabSz="241082">
              <a:lnSpc>
                <a:spcPct val="120000"/>
              </a:lnSpc>
              <a:defRPr sz="1800"/>
            </a:pPr>
            <a:r>
              <a:rPr sz="580">
                <a:latin typeface="宋体"/>
                <a:ea typeface="宋体"/>
                <a:cs typeface="宋体"/>
                <a:sym typeface="宋体"/>
              </a:rPr>
              <a:t>#F6:全连接层 输入 = 120  输出 = 84</a:t>
            </a:r>
          </a:p>
          <a:p>
            <a:pPr indent="140631" algn="just" defTabSz="241082">
              <a:lnSpc>
                <a:spcPct val="120000"/>
              </a:lnSpc>
              <a:defRPr sz="1800"/>
            </a:pPr>
            <a:r>
              <a:rPr sz="580">
                <a:latin typeface="宋体"/>
                <a:ea typeface="宋体"/>
                <a:cs typeface="宋体"/>
                <a:sym typeface="宋体"/>
              </a:rPr>
              <a:t>fc2_w = tf.Variable(tf.truncated_normal(shape = (120,84), mean = m, stddev = sigma))</a:t>
            </a:r>
          </a:p>
          <a:p>
            <a:pPr indent="140631" algn="just" defTabSz="241082">
              <a:lnSpc>
                <a:spcPct val="120000"/>
              </a:lnSpc>
              <a:defRPr sz="1800"/>
            </a:pPr>
            <a:r>
              <a:rPr sz="580">
                <a:latin typeface="宋体"/>
                <a:ea typeface="宋体"/>
                <a:cs typeface="宋体"/>
                <a:sym typeface="宋体"/>
              </a:rPr>
              <a:t>fc2_b = tf.Variable(tf.zeros(84))</a:t>
            </a:r>
          </a:p>
          <a:p>
            <a:pPr indent="140631" algn="just" defTabSz="241082">
              <a:lnSpc>
                <a:spcPct val="120000"/>
              </a:lnSpc>
              <a:defRPr sz="1800"/>
            </a:pPr>
            <a:r>
              <a:rPr sz="580">
                <a:latin typeface="宋体"/>
                <a:ea typeface="宋体"/>
                <a:cs typeface="宋体"/>
                <a:sym typeface="宋体"/>
              </a:rPr>
              <a:t>fc2 = tf.matmul(fc1,fc2_w) + fc2_b</a:t>
            </a:r>
          </a:p>
          <a:p>
            <a:pPr indent="140631" algn="just" defTabSz="241082">
              <a:lnSpc>
                <a:spcPct val="120000"/>
              </a:lnSpc>
              <a:defRPr sz="1800"/>
            </a:pPr>
            <a:r>
              <a:rPr sz="580">
                <a:latin typeface="宋体"/>
                <a:ea typeface="宋体"/>
                <a:cs typeface="宋体"/>
                <a:sym typeface="宋体"/>
              </a:rPr>
              <a:t>fc2 = tf.nn.relu(fc2)</a:t>
            </a:r>
          </a:p>
          <a:p>
            <a:pPr indent="140631" algn="just" defTabSz="241082">
              <a:lnSpc>
                <a:spcPct val="120000"/>
              </a:lnSpc>
              <a:defRPr sz="1800"/>
            </a:pPr>
            <a:endParaRPr sz="580">
              <a:latin typeface="宋体"/>
              <a:ea typeface="宋体"/>
              <a:cs typeface="宋体"/>
              <a:sym typeface="宋体"/>
            </a:endParaRPr>
          </a:p>
          <a:p>
            <a:pPr indent="140631" algn="just" defTabSz="241082">
              <a:lnSpc>
                <a:spcPct val="120000"/>
              </a:lnSpc>
              <a:defRPr sz="1800"/>
            </a:pPr>
            <a:r>
              <a:rPr sz="580">
                <a:latin typeface="宋体"/>
                <a:ea typeface="宋体"/>
                <a:cs typeface="宋体"/>
                <a:sym typeface="宋体"/>
              </a:rPr>
              <a:t>#输出层  输入 = 84 输出 = 10</a:t>
            </a:r>
          </a:p>
          <a:p>
            <a:pPr indent="140631" algn="just" defTabSz="241082">
              <a:lnSpc>
                <a:spcPct val="120000"/>
              </a:lnSpc>
              <a:defRPr sz="1800"/>
            </a:pPr>
            <a:r>
              <a:rPr sz="580">
                <a:latin typeface="宋体"/>
                <a:ea typeface="宋体"/>
                <a:cs typeface="宋体"/>
                <a:sym typeface="宋体"/>
              </a:rPr>
              <a:t>fc3_w = tf.Variable(tf.truncated_normal(shape = (84,10), mean = m, stddev = sigma))</a:t>
            </a:r>
          </a:p>
          <a:p>
            <a:pPr indent="140631" algn="just" defTabSz="241082">
              <a:lnSpc>
                <a:spcPct val="120000"/>
              </a:lnSpc>
              <a:defRPr sz="1800"/>
            </a:pPr>
            <a:r>
              <a:rPr sz="580">
                <a:latin typeface="宋体"/>
                <a:ea typeface="宋体"/>
                <a:cs typeface="宋体"/>
                <a:sym typeface="宋体"/>
              </a:rPr>
              <a:t>fc3_b = tf.Variable(tf.zeros(10))</a:t>
            </a:r>
          </a:p>
          <a:p>
            <a:pPr indent="140631" algn="just" defTabSz="241082">
              <a:lnSpc>
                <a:spcPct val="120000"/>
              </a:lnSpc>
              <a:defRPr sz="1800"/>
            </a:pPr>
            <a:r>
              <a:rPr sz="580">
                <a:latin typeface="宋体"/>
                <a:ea typeface="宋体"/>
                <a:cs typeface="宋体"/>
                <a:sym typeface="宋体"/>
              </a:rPr>
              <a:t>logits = tf.matmul(fc2, fc3_w) + fc3_b</a:t>
            </a:r>
          </a:p>
          <a:p>
            <a:pPr indent="140631" algn="just" defTabSz="241082">
              <a:lnSpc>
                <a:spcPct val="120000"/>
              </a:lnSpc>
              <a:defRPr sz="1800"/>
            </a:pPr>
            <a:r>
              <a:rPr sz="580">
                <a:latin typeface="宋体"/>
                <a:ea typeface="宋体"/>
                <a:cs typeface="宋体"/>
                <a:sym typeface="宋体"/>
              </a:rPr>
              <a:t>return logits</a:t>
            </a:r>
            <a:endParaRPr sz="580">
              <a:latin typeface="Times New Roman"/>
              <a:ea typeface="Times New Roman"/>
              <a:cs typeface="Times New Roman"/>
              <a:sym typeface="Times New Roman"/>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005" y="233934"/>
            <a:ext cx="21209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一个完整</a:t>
            </a:r>
            <a:r>
              <a:rPr sz="2400" spc="-10" dirty="0">
                <a:solidFill>
                  <a:srgbClr val="000000"/>
                </a:solidFill>
                <a:latin typeface="宋体"/>
                <a:cs typeface="宋体"/>
              </a:rPr>
              <a:t>的</a:t>
            </a:r>
            <a:r>
              <a:rPr sz="2400" dirty="0">
                <a:solidFill>
                  <a:srgbClr val="000000"/>
                </a:solidFill>
                <a:latin typeface="Calibri"/>
                <a:cs typeface="Calibri"/>
              </a:rPr>
              <a:t>CNN</a:t>
            </a:r>
            <a:endParaRPr sz="2400">
              <a:latin typeface="Calibri"/>
              <a:cs typeface="Calibri"/>
            </a:endParaRPr>
          </a:p>
        </p:txBody>
      </p:sp>
      <p:sp>
        <p:nvSpPr>
          <p:cNvPr id="3" name="object 3"/>
          <p:cNvSpPr/>
          <p:nvPr/>
        </p:nvSpPr>
        <p:spPr>
          <a:xfrm>
            <a:off x="96011" y="984503"/>
            <a:ext cx="8889492" cy="211836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56031" y="2589276"/>
            <a:ext cx="862584" cy="105918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66700" y="2703576"/>
            <a:ext cx="841247" cy="874776"/>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98704" y="2609088"/>
            <a:ext cx="777240" cy="973836"/>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446328" y="2789301"/>
            <a:ext cx="483234" cy="566420"/>
          </a:xfrm>
          <a:prstGeom prst="rect">
            <a:avLst/>
          </a:prstGeom>
        </p:spPr>
        <p:txBody>
          <a:bodyPr vert="horz" wrap="square" lIns="0" tIns="27940" rIns="0" bIns="0" rtlCol="0">
            <a:spAutoFit/>
          </a:bodyPr>
          <a:lstStyle/>
          <a:p>
            <a:pPr marL="127000" marR="5080" indent="-114935">
              <a:lnSpc>
                <a:spcPts val="2100"/>
              </a:lnSpc>
              <a:spcBef>
                <a:spcPts val="220"/>
              </a:spcBef>
            </a:pPr>
            <a:r>
              <a:rPr sz="1800" dirty="0">
                <a:solidFill>
                  <a:srgbClr val="FFFFFF"/>
                </a:solidFill>
                <a:latin typeface="宋体"/>
                <a:cs typeface="宋体"/>
              </a:rPr>
              <a:t>输入 层</a:t>
            </a:r>
            <a:endParaRPr sz="1800">
              <a:latin typeface="宋体"/>
              <a:cs typeface="宋体"/>
            </a:endParaRPr>
          </a:p>
        </p:txBody>
      </p:sp>
      <p:sp>
        <p:nvSpPr>
          <p:cNvPr id="8" name="object 8"/>
          <p:cNvSpPr/>
          <p:nvPr/>
        </p:nvSpPr>
        <p:spPr>
          <a:xfrm>
            <a:off x="1110996" y="2979420"/>
            <a:ext cx="249935" cy="278892"/>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153667" y="2999232"/>
            <a:ext cx="164591" cy="193548"/>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1344167" y="2589276"/>
            <a:ext cx="861059" cy="1059180"/>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1299972" y="2578607"/>
            <a:ext cx="949452" cy="1115568"/>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1386839" y="2609088"/>
            <a:ext cx="775716" cy="973836"/>
          </a:xfrm>
          <a:prstGeom prst="rect">
            <a:avLst/>
          </a:prstGeom>
          <a:blipFill>
            <a:blip r:embed="rId10" cstate="print"/>
            <a:stretch>
              <a:fillRect/>
            </a:stretch>
          </a:blipFill>
        </p:spPr>
        <p:txBody>
          <a:bodyPr wrap="square" lIns="0" tIns="0" rIns="0" bIns="0" rtlCol="0"/>
          <a:lstStyle/>
          <a:p>
            <a:endParaRPr/>
          </a:p>
        </p:txBody>
      </p:sp>
      <p:sp>
        <p:nvSpPr>
          <p:cNvPr id="13" name="object 13"/>
          <p:cNvSpPr txBox="1"/>
          <p:nvPr/>
        </p:nvSpPr>
        <p:spPr>
          <a:xfrm>
            <a:off x="1469516" y="2663698"/>
            <a:ext cx="611505" cy="824230"/>
          </a:xfrm>
          <a:prstGeom prst="rect">
            <a:avLst/>
          </a:prstGeom>
        </p:spPr>
        <p:txBody>
          <a:bodyPr vert="horz" wrap="square" lIns="0" tIns="27940" rIns="0" bIns="0" rtlCol="0">
            <a:spAutoFit/>
          </a:bodyPr>
          <a:lstStyle/>
          <a:p>
            <a:pPr marL="76200" marR="69215" algn="ctr">
              <a:lnSpc>
                <a:spcPts val="2100"/>
              </a:lnSpc>
              <a:spcBef>
                <a:spcPts val="220"/>
              </a:spcBef>
            </a:pPr>
            <a:r>
              <a:rPr sz="1800" dirty="0">
                <a:solidFill>
                  <a:srgbClr val="FFFFFF"/>
                </a:solidFill>
                <a:latin typeface="宋体"/>
                <a:cs typeface="宋体"/>
              </a:rPr>
              <a:t>卷积 层</a:t>
            </a:r>
            <a:endParaRPr sz="1800">
              <a:latin typeface="宋体"/>
              <a:cs typeface="宋体"/>
            </a:endParaRPr>
          </a:p>
          <a:p>
            <a:pPr algn="ctr">
              <a:lnSpc>
                <a:spcPts val="1970"/>
              </a:lnSpc>
            </a:pPr>
            <a:r>
              <a:rPr sz="1800" spc="-5" dirty="0">
                <a:solidFill>
                  <a:srgbClr val="FFFFFF"/>
                </a:solidFill>
                <a:latin typeface="Calibri"/>
                <a:cs typeface="Calibri"/>
              </a:rPr>
              <a:t>+</a:t>
            </a:r>
            <a:r>
              <a:rPr sz="1800" spc="-40" dirty="0">
                <a:solidFill>
                  <a:srgbClr val="FFFFFF"/>
                </a:solidFill>
                <a:latin typeface="Calibri"/>
                <a:cs typeface="Calibri"/>
              </a:rPr>
              <a:t>R</a:t>
            </a:r>
            <a:r>
              <a:rPr sz="1800" dirty="0">
                <a:solidFill>
                  <a:srgbClr val="FFFFFF"/>
                </a:solidFill>
                <a:latin typeface="Calibri"/>
                <a:cs typeface="Calibri"/>
              </a:rPr>
              <a:t>e</a:t>
            </a:r>
            <a:r>
              <a:rPr sz="1800" spc="-35" dirty="0">
                <a:solidFill>
                  <a:srgbClr val="FFFFFF"/>
                </a:solidFill>
                <a:latin typeface="Calibri"/>
                <a:cs typeface="Calibri"/>
              </a:rPr>
              <a:t>L</a:t>
            </a:r>
            <a:r>
              <a:rPr sz="1800" dirty="0">
                <a:solidFill>
                  <a:srgbClr val="FFFFFF"/>
                </a:solidFill>
                <a:latin typeface="Calibri"/>
                <a:cs typeface="Calibri"/>
              </a:rPr>
              <a:t>U</a:t>
            </a:r>
            <a:endParaRPr sz="1800">
              <a:latin typeface="Calibri"/>
              <a:cs typeface="Calibri"/>
            </a:endParaRPr>
          </a:p>
        </p:txBody>
      </p:sp>
      <p:sp>
        <p:nvSpPr>
          <p:cNvPr id="14" name="object 14"/>
          <p:cNvSpPr/>
          <p:nvPr/>
        </p:nvSpPr>
        <p:spPr>
          <a:xfrm>
            <a:off x="2197607" y="2979420"/>
            <a:ext cx="249936" cy="278892"/>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2240279" y="2999232"/>
            <a:ext cx="164592" cy="193548"/>
          </a:xfrm>
          <a:prstGeom prst="rect">
            <a:avLst/>
          </a:prstGeom>
          <a:blipFill>
            <a:blip r:embed="rId7" cstate="print"/>
            <a:stretch>
              <a:fillRect/>
            </a:stretch>
          </a:blipFill>
        </p:spPr>
        <p:txBody>
          <a:bodyPr wrap="square" lIns="0" tIns="0" rIns="0" bIns="0" rtlCol="0"/>
          <a:lstStyle/>
          <a:p>
            <a:endParaRPr/>
          </a:p>
        </p:txBody>
      </p:sp>
      <p:sp>
        <p:nvSpPr>
          <p:cNvPr id="16" name="object 16"/>
          <p:cNvSpPr/>
          <p:nvPr/>
        </p:nvSpPr>
        <p:spPr>
          <a:xfrm>
            <a:off x="2430779" y="2589276"/>
            <a:ext cx="861059" cy="1059180"/>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441448" y="2703576"/>
            <a:ext cx="841248" cy="874776"/>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2473451" y="2609088"/>
            <a:ext cx="775716" cy="973836"/>
          </a:xfrm>
          <a:prstGeom prst="rect">
            <a:avLst/>
          </a:prstGeom>
          <a:blipFill>
            <a:blip r:embed="rId12" cstate="print"/>
            <a:stretch>
              <a:fillRect/>
            </a:stretch>
          </a:blipFill>
        </p:spPr>
        <p:txBody>
          <a:bodyPr wrap="square" lIns="0" tIns="0" rIns="0" bIns="0" rtlCol="0"/>
          <a:lstStyle/>
          <a:p>
            <a:endParaRPr/>
          </a:p>
        </p:txBody>
      </p:sp>
      <p:sp>
        <p:nvSpPr>
          <p:cNvPr id="19" name="object 19"/>
          <p:cNvSpPr txBox="1"/>
          <p:nvPr/>
        </p:nvSpPr>
        <p:spPr>
          <a:xfrm>
            <a:off x="2620772" y="2789301"/>
            <a:ext cx="482600" cy="566420"/>
          </a:xfrm>
          <a:prstGeom prst="rect">
            <a:avLst/>
          </a:prstGeom>
        </p:spPr>
        <p:txBody>
          <a:bodyPr vert="horz" wrap="square" lIns="0" tIns="27940" rIns="0" bIns="0" rtlCol="0">
            <a:spAutoFit/>
          </a:bodyPr>
          <a:lstStyle/>
          <a:p>
            <a:pPr marL="127000" marR="5080" indent="-114300">
              <a:lnSpc>
                <a:spcPts val="2100"/>
              </a:lnSpc>
              <a:spcBef>
                <a:spcPts val="220"/>
              </a:spcBef>
            </a:pPr>
            <a:r>
              <a:rPr sz="1800" dirty="0">
                <a:solidFill>
                  <a:srgbClr val="FFFFFF"/>
                </a:solidFill>
                <a:latin typeface="宋体"/>
                <a:cs typeface="宋体"/>
              </a:rPr>
              <a:t>池化 层</a:t>
            </a:r>
            <a:endParaRPr sz="1800">
              <a:latin typeface="宋体"/>
              <a:cs typeface="宋体"/>
            </a:endParaRPr>
          </a:p>
        </p:txBody>
      </p:sp>
      <p:sp>
        <p:nvSpPr>
          <p:cNvPr id="20" name="object 20"/>
          <p:cNvSpPr/>
          <p:nvPr/>
        </p:nvSpPr>
        <p:spPr>
          <a:xfrm>
            <a:off x="3284220" y="2979420"/>
            <a:ext cx="249936" cy="278892"/>
          </a:xfrm>
          <a:prstGeom prst="rect">
            <a:avLst/>
          </a:prstGeom>
          <a:blipFill>
            <a:blip r:embed="rId6" cstate="print"/>
            <a:stretch>
              <a:fillRect/>
            </a:stretch>
          </a:blipFill>
        </p:spPr>
        <p:txBody>
          <a:bodyPr wrap="square" lIns="0" tIns="0" rIns="0" bIns="0" rtlCol="0"/>
          <a:lstStyle/>
          <a:p>
            <a:endParaRPr/>
          </a:p>
        </p:txBody>
      </p:sp>
      <p:sp>
        <p:nvSpPr>
          <p:cNvPr id="21" name="object 21"/>
          <p:cNvSpPr/>
          <p:nvPr/>
        </p:nvSpPr>
        <p:spPr>
          <a:xfrm>
            <a:off x="3326891" y="2999232"/>
            <a:ext cx="164592" cy="193548"/>
          </a:xfrm>
          <a:prstGeom prst="rect">
            <a:avLst/>
          </a:prstGeom>
          <a:blipFill>
            <a:blip r:embed="rId13" cstate="print"/>
            <a:stretch>
              <a:fillRect/>
            </a:stretch>
          </a:blipFill>
        </p:spPr>
        <p:txBody>
          <a:bodyPr wrap="square" lIns="0" tIns="0" rIns="0" bIns="0" rtlCol="0"/>
          <a:lstStyle/>
          <a:p>
            <a:endParaRPr/>
          </a:p>
        </p:txBody>
      </p:sp>
      <p:sp>
        <p:nvSpPr>
          <p:cNvPr id="22" name="object 22"/>
          <p:cNvSpPr/>
          <p:nvPr/>
        </p:nvSpPr>
        <p:spPr>
          <a:xfrm>
            <a:off x="3517391" y="2589276"/>
            <a:ext cx="861060" cy="1059180"/>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3473196" y="2578607"/>
            <a:ext cx="949451" cy="1115568"/>
          </a:xfrm>
          <a:prstGeom prst="rect">
            <a:avLst/>
          </a:prstGeom>
          <a:blipFill>
            <a:blip r:embed="rId14" cstate="print"/>
            <a:stretch>
              <a:fillRect/>
            </a:stretch>
          </a:blipFill>
        </p:spPr>
        <p:txBody>
          <a:bodyPr wrap="square" lIns="0" tIns="0" rIns="0" bIns="0" rtlCol="0"/>
          <a:lstStyle/>
          <a:p>
            <a:endParaRPr/>
          </a:p>
        </p:txBody>
      </p:sp>
      <p:sp>
        <p:nvSpPr>
          <p:cNvPr id="24" name="object 24"/>
          <p:cNvSpPr/>
          <p:nvPr/>
        </p:nvSpPr>
        <p:spPr>
          <a:xfrm>
            <a:off x="3560064" y="2609088"/>
            <a:ext cx="775715" cy="973836"/>
          </a:xfrm>
          <a:prstGeom prst="rect">
            <a:avLst/>
          </a:prstGeom>
          <a:blipFill>
            <a:blip r:embed="rId15" cstate="print"/>
            <a:stretch>
              <a:fillRect/>
            </a:stretch>
          </a:blipFill>
        </p:spPr>
        <p:txBody>
          <a:bodyPr wrap="square" lIns="0" tIns="0" rIns="0" bIns="0" rtlCol="0"/>
          <a:lstStyle/>
          <a:p>
            <a:endParaRPr/>
          </a:p>
        </p:txBody>
      </p:sp>
      <p:sp>
        <p:nvSpPr>
          <p:cNvPr id="25" name="object 25"/>
          <p:cNvSpPr txBox="1"/>
          <p:nvPr/>
        </p:nvSpPr>
        <p:spPr>
          <a:xfrm>
            <a:off x="3643629" y="2663698"/>
            <a:ext cx="611505" cy="824230"/>
          </a:xfrm>
          <a:prstGeom prst="rect">
            <a:avLst/>
          </a:prstGeom>
        </p:spPr>
        <p:txBody>
          <a:bodyPr vert="horz" wrap="square" lIns="0" tIns="27940" rIns="0" bIns="0" rtlCol="0">
            <a:spAutoFit/>
          </a:bodyPr>
          <a:lstStyle/>
          <a:p>
            <a:pPr marL="76200" marR="69215" algn="ctr">
              <a:lnSpc>
                <a:spcPts val="2100"/>
              </a:lnSpc>
              <a:spcBef>
                <a:spcPts val="220"/>
              </a:spcBef>
            </a:pPr>
            <a:r>
              <a:rPr sz="1800" dirty="0">
                <a:solidFill>
                  <a:srgbClr val="FFFFFF"/>
                </a:solidFill>
                <a:latin typeface="宋体"/>
                <a:cs typeface="宋体"/>
              </a:rPr>
              <a:t>卷积 层</a:t>
            </a:r>
            <a:endParaRPr sz="1800">
              <a:latin typeface="宋体"/>
              <a:cs typeface="宋体"/>
            </a:endParaRPr>
          </a:p>
          <a:p>
            <a:pPr algn="ctr">
              <a:lnSpc>
                <a:spcPts val="1970"/>
              </a:lnSpc>
            </a:pPr>
            <a:r>
              <a:rPr sz="1800" spc="-5" dirty="0">
                <a:solidFill>
                  <a:srgbClr val="FFFFFF"/>
                </a:solidFill>
                <a:latin typeface="Calibri"/>
                <a:cs typeface="Calibri"/>
              </a:rPr>
              <a:t>+</a:t>
            </a:r>
            <a:r>
              <a:rPr sz="1800" spc="-40" dirty="0">
                <a:solidFill>
                  <a:srgbClr val="FFFFFF"/>
                </a:solidFill>
                <a:latin typeface="Calibri"/>
                <a:cs typeface="Calibri"/>
              </a:rPr>
              <a:t>R</a:t>
            </a:r>
            <a:r>
              <a:rPr sz="1800" dirty="0">
                <a:solidFill>
                  <a:srgbClr val="FFFFFF"/>
                </a:solidFill>
                <a:latin typeface="Calibri"/>
                <a:cs typeface="Calibri"/>
              </a:rPr>
              <a:t>e</a:t>
            </a:r>
            <a:r>
              <a:rPr sz="1800" spc="-35" dirty="0">
                <a:solidFill>
                  <a:srgbClr val="FFFFFF"/>
                </a:solidFill>
                <a:latin typeface="Calibri"/>
                <a:cs typeface="Calibri"/>
              </a:rPr>
              <a:t>L</a:t>
            </a:r>
            <a:r>
              <a:rPr sz="1800" dirty="0">
                <a:solidFill>
                  <a:srgbClr val="FFFFFF"/>
                </a:solidFill>
                <a:latin typeface="Calibri"/>
                <a:cs typeface="Calibri"/>
              </a:rPr>
              <a:t>U</a:t>
            </a:r>
            <a:endParaRPr sz="1800">
              <a:latin typeface="Calibri"/>
              <a:cs typeface="Calibri"/>
            </a:endParaRPr>
          </a:p>
        </p:txBody>
      </p:sp>
      <p:sp>
        <p:nvSpPr>
          <p:cNvPr id="26" name="object 26"/>
          <p:cNvSpPr/>
          <p:nvPr/>
        </p:nvSpPr>
        <p:spPr>
          <a:xfrm>
            <a:off x="4370832" y="2979420"/>
            <a:ext cx="249936" cy="278892"/>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4413503" y="2999232"/>
            <a:ext cx="164592" cy="193548"/>
          </a:xfrm>
          <a:prstGeom prst="rect">
            <a:avLst/>
          </a:prstGeom>
          <a:blipFill>
            <a:blip r:embed="rId13" cstate="print"/>
            <a:stretch>
              <a:fillRect/>
            </a:stretch>
          </a:blipFill>
        </p:spPr>
        <p:txBody>
          <a:bodyPr wrap="square" lIns="0" tIns="0" rIns="0" bIns="0" rtlCol="0"/>
          <a:lstStyle/>
          <a:p>
            <a:endParaRPr/>
          </a:p>
        </p:txBody>
      </p:sp>
      <p:sp>
        <p:nvSpPr>
          <p:cNvPr id="28" name="object 28"/>
          <p:cNvSpPr/>
          <p:nvPr/>
        </p:nvSpPr>
        <p:spPr>
          <a:xfrm>
            <a:off x="4604003" y="2589276"/>
            <a:ext cx="862584" cy="1059180"/>
          </a:xfrm>
          <a:prstGeom prst="rect">
            <a:avLst/>
          </a:prstGeom>
          <a:blipFill>
            <a:blip r:embed="rId3" cstate="print"/>
            <a:stretch>
              <a:fillRect/>
            </a:stretch>
          </a:blipFill>
        </p:spPr>
        <p:txBody>
          <a:bodyPr wrap="square" lIns="0" tIns="0" rIns="0" bIns="0" rtlCol="0"/>
          <a:lstStyle/>
          <a:p>
            <a:endParaRPr/>
          </a:p>
        </p:txBody>
      </p:sp>
      <p:sp>
        <p:nvSpPr>
          <p:cNvPr id="29" name="object 29"/>
          <p:cNvSpPr/>
          <p:nvPr/>
        </p:nvSpPr>
        <p:spPr>
          <a:xfrm>
            <a:off x="4614671" y="2703576"/>
            <a:ext cx="841248" cy="874776"/>
          </a:xfrm>
          <a:prstGeom prst="rect">
            <a:avLst/>
          </a:prstGeom>
          <a:blipFill>
            <a:blip r:embed="rId16" cstate="print"/>
            <a:stretch>
              <a:fillRect/>
            </a:stretch>
          </a:blipFill>
        </p:spPr>
        <p:txBody>
          <a:bodyPr wrap="square" lIns="0" tIns="0" rIns="0" bIns="0" rtlCol="0"/>
          <a:lstStyle/>
          <a:p>
            <a:endParaRPr/>
          </a:p>
        </p:txBody>
      </p:sp>
      <p:sp>
        <p:nvSpPr>
          <p:cNvPr id="30" name="object 30"/>
          <p:cNvSpPr/>
          <p:nvPr/>
        </p:nvSpPr>
        <p:spPr>
          <a:xfrm>
            <a:off x="4646676" y="2609088"/>
            <a:ext cx="777239" cy="973836"/>
          </a:xfrm>
          <a:prstGeom prst="rect">
            <a:avLst/>
          </a:prstGeom>
          <a:blipFill>
            <a:blip r:embed="rId5" cstate="print"/>
            <a:stretch>
              <a:fillRect/>
            </a:stretch>
          </a:blipFill>
        </p:spPr>
        <p:txBody>
          <a:bodyPr wrap="square" lIns="0" tIns="0" rIns="0" bIns="0" rtlCol="0"/>
          <a:lstStyle/>
          <a:p>
            <a:endParaRPr/>
          </a:p>
        </p:txBody>
      </p:sp>
      <p:sp>
        <p:nvSpPr>
          <p:cNvPr id="31" name="object 31"/>
          <p:cNvSpPr txBox="1"/>
          <p:nvPr/>
        </p:nvSpPr>
        <p:spPr>
          <a:xfrm>
            <a:off x="4794884" y="2789301"/>
            <a:ext cx="482600" cy="566420"/>
          </a:xfrm>
          <a:prstGeom prst="rect">
            <a:avLst/>
          </a:prstGeom>
        </p:spPr>
        <p:txBody>
          <a:bodyPr vert="horz" wrap="square" lIns="0" tIns="27940" rIns="0" bIns="0" rtlCol="0">
            <a:spAutoFit/>
          </a:bodyPr>
          <a:lstStyle/>
          <a:p>
            <a:pPr marL="127000" marR="5080" indent="-114300">
              <a:lnSpc>
                <a:spcPts val="2100"/>
              </a:lnSpc>
              <a:spcBef>
                <a:spcPts val="220"/>
              </a:spcBef>
            </a:pPr>
            <a:r>
              <a:rPr sz="1800" dirty="0">
                <a:solidFill>
                  <a:srgbClr val="FFFFFF"/>
                </a:solidFill>
                <a:latin typeface="宋体"/>
                <a:cs typeface="宋体"/>
              </a:rPr>
              <a:t>池化 层</a:t>
            </a:r>
            <a:endParaRPr sz="1800">
              <a:latin typeface="宋体"/>
              <a:cs typeface="宋体"/>
            </a:endParaRPr>
          </a:p>
        </p:txBody>
      </p:sp>
      <p:sp>
        <p:nvSpPr>
          <p:cNvPr id="32" name="object 32"/>
          <p:cNvSpPr/>
          <p:nvPr/>
        </p:nvSpPr>
        <p:spPr>
          <a:xfrm>
            <a:off x="5457444" y="2979420"/>
            <a:ext cx="249936" cy="278892"/>
          </a:xfrm>
          <a:prstGeom prst="rect">
            <a:avLst/>
          </a:prstGeom>
          <a:blipFill>
            <a:blip r:embed="rId6" cstate="print"/>
            <a:stretch>
              <a:fillRect/>
            </a:stretch>
          </a:blipFill>
        </p:spPr>
        <p:txBody>
          <a:bodyPr wrap="square" lIns="0" tIns="0" rIns="0" bIns="0" rtlCol="0"/>
          <a:lstStyle/>
          <a:p>
            <a:endParaRPr/>
          </a:p>
        </p:txBody>
      </p:sp>
      <p:sp>
        <p:nvSpPr>
          <p:cNvPr id="33" name="object 33"/>
          <p:cNvSpPr/>
          <p:nvPr/>
        </p:nvSpPr>
        <p:spPr>
          <a:xfrm>
            <a:off x="5500115" y="2999232"/>
            <a:ext cx="164592" cy="193548"/>
          </a:xfrm>
          <a:prstGeom prst="rect">
            <a:avLst/>
          </a:prstGeom>
          <a:blipFill>
            <a:blip r:embed="rId13" cstate="print"/>
            <a:stretch>
              <a:fillRect/>
            </a:stretch>
          </a:blipFill>
        </p:spPr>
        <p:txBody>
          <a:bodyPr wrap="square" lIns="0" tIns="0" rIns="0" bIns="0" rtlCol="0"/>
          <a:lstStyle/>
          <a:p>
            <a:endParaRPr/>
          </a:p>
        </p:txBody>
      </p:sp>
      <p:sp>
        <p:nvSpPr>
          <p:cNvPr id="34" name="object 34"/>
          <p:cNvSpPr/>
          <p:nvPr/>
        </p:nvSpPr>
        <p:spPr>
          <a:xfrm>
            <a:off x="5690615" y="2589276"/>
            <a:ext cx="862584" cy="1059180"/>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5701284" y="2703576"/>
            <a:ext cx="841247" cy="874776"/>
          </a:xfrm>
          <a:prstGeom prst="rect">
            <a:avLst/>
          </a:prstGeom>
          <a:blipFill>
            <a:blip r:embed="rId17" cstate="print"/>
            <a:stretch>
              <a:fillRect/>
            </a:stretch>
          </a:blipFill>
        </p:spPr>
        <p:txBody>
          <a:bodyPr wrap="square" lIns="0" tIns="0" rIns="0" bIns="0" rtlCol="0"/>
          <a:lstStyle/>
          <a:p>
            <a:endParaRPr/>
          </a:p>
        </p:txBody>
      </p:sp>
      <p:sp>
        <p:nvSpPr>
          <p:cNvPr id="36" name="object 36"/>
          <p:cNvSpPr/>
          <p:nvPr/>
        </p:nvSpPr>
        <p:spPr>
          <a:xfrm>
            <a:off x="5733288" y="2609088"/>
            <a:ext cx="777239" cy="973836"/>
          </a:xfrm>
          <a:prstGeom prst="rect">
            <a:avLst/>
          </a:prstGeom>
          <a:blipFill>
            <a:blip r:embed="rId5" cstate="print"/>
            <a:stretch>
              <a:fillRect/>
            </a:stretch>
          </a:blipFill>
        </p:spPr>
        <p:txBody>
          <a:bodyPr wrap="square" lIns="0" tIns="0" rIns="0" bIns="0" rtlCol="0"/>
          <a:lstStyle/>
          <a:p>
            <a:endParaRPr/>
          </a:p>
        </p:txBody>
      </p:sp>
      <p:sp>
        <p:nvSpPr>
          <p:cNvPr id="37" name="object 37"/>
          <p:cNvSpPr txBox="1"/>
          <p:nvPr/>
        </p:nvSpPr>
        <p:spPr>
          <a:xfrm>
            <a:off x="5881878" y="2789301"/>
            <a:ext cx="482600" cy="566420"/>
          </a:xfrm>
          <a:prstGeom prst="rect">
            <a:avLst/>
          </a:prstGeom>
        </p:spPr>
        <p:txBody>
          <a:bodyPr vert="horz" wrap="square" lIns="0" tIns="27940" rIns="0" bIns="0" rtlCol="0">
            <a:spAutoFit/>
          </a:bodyPr>
          <a:lstStyle/>
          <a:p>
            <a:pPr marL="12700" marR="5080">
              <a:lnSpc>
                <a:spcPts val="2100"/>
              </a:lnSpc>
              <a:spcBef>
                <a:spcPts val="220"/>
              </a:spcBef>
            </a:pPr>
            <a:r>
              <a:rPr sz="1800" dirty="0">
                <a:solidFill>
                  <a:srgbClr val="FFFFFF"/>
                </a:solidFill>
                <a:latin typeface="宋体"/>
                <a:cs typeface="宋体"/>
              </a:rPr>
              <a:t>全连 接层</a:t>
            </a:r>
            <a:endParaRPr sz="1800">
              <a:latin typeface="宋体"/>
              <a:cs typeface="宋体"/>
            </a:endParaRPr>
          </a:p>
        </p:txBody>
      </p:sp>
      <p:sp>
        <p:nvSpPr>
          <p:cNvPr id="38" name="object 38"/>
          <p:cNvSpPr/>
          <p:nvPr/>
        </p:nvSpPr>
        <p:spPr>
          <a:xfrm>
            <a:off x="6545580" y="2979420"/>
            <a:ext cx="249935" cy="278892"/>
          </a:xfrm>
          <a:prstGeom prst="rect">
            <a:avLst/>
          </a:prstGeom>
          <a:blipFill>
            <a:blip r:embed="rId6" cstate="print"/>
            <a:stretch>
              <a:fillRect/>
            </a:stretch>
          </a:blipFill>
        </p:spPr>
        <p:txBody>
          <a:bodyPr wrap="square" lIns="0" tIns="0" rIns="0" bIns="0" rtlCol="0"/>
          <a:lstStyle/>
          <a:p>
            <a:endParaRPr/>
          </a:p>
        </p:txBody>
      </p:sp>
      <p:sp>
        <p:nvSpPr>
          <p:cNvPr id="39" name="object 39"/>
          <p:cNvSpPr/>
          <p:nvPr/>
        </p:nvSpPr>
        <p:spPr>
          <a:xfrm>
            <a:off x="6588252" y="2999232"/>
            <a:ext cx="164592" cy="193548"/>
          </a:xfrm>
          <a:prstGeom prst="rect">
            <a:avLst/>
          </a:prstGeom>
          <a:blipFill>
            <a:blip r:embed="rId18" cstate="print"/>
            <a:stretch>
              <a:fillRect/>
            </a:stretch>
          </a:blipFill>
        </p:spPr>
        <p:txBody>
          <a:bodyPr wrap="square" lIns="0" tIns="0" rIns="0" bIns="0" rtlCol="0"/>
          <a:lstStyle/>
          <a:p>
            <a:endParaRPr/>
          </a:p>
        </p:txBody>
      </p:sp>
      <p:sp>
        <p:nvSpPr>
          <p:cNvPr id="40" name="object 40"/>
          <p:cNvSpPr/>
          <p:nvPr/>
        </p:nvSpPr>
        <p:spPr>
          <a:xfrm>
            <a:off x="6777228" y="2589276"/>
            <a:ext cx="862583" cy="1059180"/>
          </a:xfrm>
          <a:prstGeom prst="rect">
            <a:avLst/>
          </a:prstGeom>
          <a:blipFill>
            <a:blip r:embed="rId3" cstate="print"/>
            <a:stretch>
              <a:fillRect/>
            </a:stretch>
          </a:blipFill>
        </p:spPr>
        <p:txBody>
          <a:bodyPr wrap="square" lIns="0" tIns="0" rIns="0" bIns="0" rtlCol="0"/>
          <a:lstStyle/>
          <a:p>
            <a:endParaRPr/>
          </a:p>
        </p:txBody>
      </p:sp>
      <p:sp>
        <p:nvSpPr>
          <p:cNvPr id="41" name="object 41"/>
          <p:cNvSpPr/>
          <p:nvPr/>
        </p:nvSpPr>
        <p:spPr>
          <a:xfrm>
            <a:off x="6787895" y="2703576"/>
            <a:ext cx="841248" cy="874776"/>
          </a:xfrm>
          <a:prstGeom prst="rect">
            <a:avLst/>
          </a:prstGeom>
          <a:blipFill>
            <a:blip r:embed="rId19" cstate="print"/>
            <a:stretch>
              <a:fillRect/>
            </a:stretch>
          </a:blipFill>
        </p:spPr>
        <p:txBody>
          <a:bodyPr wrap="square" lIns="0" tIns="0" rIns="0" bIns="0" rtlCol="0"/>
          <a:lstStyle/>
          <a:p>
            <a:endParaRPr/>
          </a:p>
        </p:txBody>
      </p:sp>
      <p:sp>
        <p:nvSpPr>
          <p:cNvPr id="42" name="object 42"/>
          <p:cNvSpPr/>
          <p:nvPr/>
        </p:nvSpPr>
        <p:spPr>
          <a:xfrm>
            <a:off x="6819900" y="2609088"/>
            <a:ext cx="777240" cy="973836"/>
          </a:xfrm>
          <a:prstGeom prst="rect">
            <a:avLst/>
          </a:prstGeom>
          <a:blipFill>
            <a:blip r:embed="rId5" cstate="print"/>
            <a:stretch>
              <a:fillRect/>
            </a:stretch>
          </a:blipFill>
        </p:spPr>
        <p:txBody>
          <a:bodyPr wrap="square" lIns="0" tIns="0" rIns="0" bIns="0" rtlCol="0"/>
          <a:lstStyle/>
          <a:p>
            <a:endParaRPr/>
          </a:p>
        </p:txBody>
      </p:sp>
      <p:sp>
        <p:nvSpPr>
          <p:cNvPr id="43" name="object 43"/>
          <p:cNvSpPr txBox="1"/>
          <p:nvPr/>
        </p:nvSpPr>
        <p:spPr>
          <a:xfrm>
            <a:off x="6968997" y="2789301"/>
            <a:ext cx="482600" cy="566420"/>
          </a:xfrm>
          <a:prstGeom prst="rect">
            <a:avLst/>
          </a:prstGeom>
        </p:spPr>
        <p:txBody>
          <a:bodyPr vert="horz" wrap="square" lIns="0" tIns="27940" rIns="0" bIns="0" rtlCol="0">
            <a:spAutoFit/>
          </a:bodyPr>
          <a:lstStyle/>
          <a:p>
            <a:pPr marL="12700" marR="5080">
              <a:lnSpc>
                <a:spcPts val="2100"/>
              </a:lnSpc>
              <a:spcBef>
                <a:spcPts val="220"/>
              </a:spcBef>
            </a:pPr>
            <a:r>
              <a:rPr sz="1800" dirty="0">
                <a:solidFill>
                  <a:srgbClr val="FFFFFF"/>
                </a:solidFill>
                <a:latin typeface="宋体"/>
                <a:cs typeface="宋体"/>
              </a:rPr>
              <a:t>全连 接层</a:t>
            </a:r>
            <a:endParaRPr sz="1800">
              <a:latin typeface="宋体"/>
              <a:cs typeface="宋体"/>
            </a:endParaRPr>
          </a:p>
        </p:txBody>
      </p:sp>
      <p:sp>
        <p:nvSpPr>
          <p:cNvPr id="44" name="object 44"/>
          <p:cNvSpPr/>
          <p:nvPr/>
        </p:nvSpPr>
        <p:spPr>
          <a:xfrm>
            <a:off x="7632192" y="2979420"/>
            <a:ext cx="249935" cy="278892"/>
          </a:xfrm>
          <a:prstGeom prst="rect">
            <a:avLst/>
          </a:prstGeom>
          <a:blipFill>
            <a:blip r:embed="rId6" cstate="print"/>
            <a:stretch>
              <a:fillRect/>
            </a:stretch>
          </a:blipFill>
        </p:spPr>
        <p:txBody>
          <a:bodyPr wrap="square" lIns="0" tIns="0" rIns="0" bIns="0" rtlCol="0"/>
          <a:lstStyle/>
          <a:p>
            <a:endParaRPr/>
          </a:p>
        </p:txBody>
      </p:sp>
      <p:sp>
        <p:nvSpPr>
          <p:cNvPr id="45" name="object 45"/>
          <p:cNvSpPr/>
          <p:nvPr/>
        </p:nvSpPr>
        <p:spPr>
          <a:xfrm>
            <a:off x="7674864" y="2999232"/>
            <a:ext cx="164591" cy="193548"/>
          </a:xfrm>
          <a:prstGeom prst="rect">
            <a:avLst/>
          </a:prstGeom>
          <a:blipFill>
            <a:blip r:embed="rId13" cstate="print"/>
            <a:stretch>
              <a:fillRect/>
            </a:stretch>
          </a:blipFill>
        </p:spPr>
        <p:txBody>
          <a:bodyPr wrap="square" lIns="0" tIns="0" rIns="0" bIns="0" rtlCol="0"/>
          <a:lstStyle/>
          <a:p>
            <a:endParaRPr/>
          </a:p>
        </p:txBody>
      </p:sp>
      <p:sp>
        <p:nvSpPr>
          <p:cNvPr id="46" name="object 46"/>
          <p:cNvSpPr/>
          <p:nvPr/>
        </p:nvSpPr>
        <p:spPr>
          <a:xfrm>
            <a:off x="7865364" y="2589276"/>
            <a:ext cx="861059" cy="1059180"/>
          </a:xfrm>
          <a:prstGeom prst="rect">
            <a:avLst/>
          </a:prstGeom>
          <a:blipFill>
            <a:blip r:embed="rId8" cstate="print"/>
            <a:stretch>
              <a:fillRect/>
            </a:stretch>
          </a:blipFill>
        </p:spPr>
        <p:txBody>
          <a:bodyPr wrap="square" lIns="0" tIns="0" rIns="0" bIns="0" rtlCol="0"/>
          <a:lstStyle/>
          <a:p>
            <a:endParaRPr/>
          </a:p>
        </p:txBody>
      </p:sp>
      <p:sp>
        <p:nvSpPr>
          <p:cNvPr id="47" name="object 47"/>
          <p:cNvSpPr/>
          <p:nvPr/>
        </p:nvSpPr>
        <p:spPr>
          <a:xfrm>
            <a:off x="7876031" y="2703576"/>
            <a:ext cx="841248" cy="874776"/>
          </a:xfrm>
          <a:prstGeom prst="rect">
            <a:avLst/>
          </a:prstGeom>
          <a:blipFill>
            <a:blip r:embed="rId20" cstate="print"/>
            <a:stretch>
              <a:fillRect/>
            </a:stretch>
          </a:blipFill>
        </p:spPr>
        <p:txBody>
          <a:bodyPr wrap="square" lIns="0" tIns="0" rIns="0" bIns="0" rtlCol="0"/>
          <a:lstStyle/>
          <a:p>
            <a:endParaRPr/>
          </a:p>
        </p:txBody>
      </p:sp>
      <p:sp>
        <p:nvSpPr>
          <p:cNvPr id="48" name="object 48"/>
          <p:cNvSpPr/>
          <p:nvPr/>
        </p:nvSpPr>
        <p:spPr>
          <a:xfrm>
            <a:off x="7908035" y="2609088"/>
            <a:ext cx="775716" cy="973836"/>
          </a:xfrm>
          <a:prstGeom prst="rect">
            <a:avLst/>
          </a:prstGeom>
          <a:blipFill>
            <a:blip r:embed="rId10" cstate="print"/>
            <a:stretch>
              <a:fillRect/>
            </a:stretch>
          </a:blipFill>
        </p:spPr>
        <p:txBody>
          <a:bodyPr wrap="square" lIns="0" tIns="0" rIns="0" bIns="0" rtlCol="0"/>
          <a:lstStyle/>
          <a:p>
            <a:endParaRPr/>
          </a:p>
        </p:txBody>
      </p:sp>
      <p:sp>
        <p:nvSpPr>
          <p:cNvPr id="49" name="object 49"/>
          <p:cNvSpPr txBox="1"/>
          <p:nvPr/>
        </p:nvSpPr>
        <p:spPr>
          <a:xfrm>
            <a:off x="8055991" y="2789301"/>
            <a:ext cx="482600" cy="566420"/>
          </a:xfrm>
          <a:prstGeom prst="rect">
            <a:avLst/>
          </a:prstGeom>
        </p:spPr>
        <p:txBody>
          <a:bodyPr vert="horz" wrap="square" lIns="0" tIns="27940" rIns="0" bIns="0" rtlCol="0">
            <a:spAutoFit/>
          </a:bodyPr>
          <a:lstStyle/>
          <a:p>
            <a:pPr marL="127000" marR="5080" indent="-114300">
              <a:lnSpc>
                <a:spcPts val="2100"/>
              </a:lnSpc>
              <a:spcBef>
                <a:spcPts val="220"/>
              </a:spcBef>
            </a:pPr>
            <a:r>
              <a:rPr sz="1800" dirty="0">
                <a:solidFill>
                  <a:srgbClr val="FFFFFF"/>
                </a:solidFill>
                <a:latin typeface="宋体"/>
                <a:cs typeface="宋体"/>
              </a:rPr>
              <a:t>输出 层</a:t>
            </a:r>
            <a:endParaRPr sz="1800">
              <a:latin typeface="宋体"/>
              <a:cs typeface="宋体"/>
            </a:endParaRPr>
          </a:p>
        </p:txBody>
      </p:sp>
      <p:sp>
        <p:nvSpPr>
          <p:cNvPr id="50" name="object 50"/>
          <p:cNvSpPr txBox="1"/>
          <p:nvPr/>
        </p:nvSpPr>
        <p:spPr>
          <a:xfrm>
            <a:off x="459740" y="3652850"/>
            <a:ext cx="4369435" cy="1017905"/>
          </a:xfrm>
          <a:prstGeom prst="rect">
            <a:avLst/>
          </a:prstGeom>
        </p:spPr>
        <p:txBody>
          <a:bodyPr vert="horz" wrap="square" lIns="0" tIns="29209" rIns="0" bIns="0" rtlCol="0">
            <a:spAutoFit/>
          </a:bodyPr>
          <a:lstStyle/>
          <a:p>
            <a:pPr marL="299085" indent="-286385">
              <a:lnSpc>
                <a:spcPct val="100000"/>
              </a:lnSpc>
              <a:spcBef>
                <a:spcPts val="229"/>
              </a:spcBef>
              <a:buClr>
                <a:srgbClr val="1F487C"/>
              </a:buClr>
              <a:buFont typeface="Wingdings"/>
              <a:buChar char=""/>
              <a:tabLst>
                <a:tab pos="299085" algn="l"/>
                <a:tab pos="299720" algn="l"/>
              </a:tabLst>
            </a:pPr>
            <a:r>
              <a:rPr sz="1600" spc="-5" dirty="0">
                <a:latin typeface="宋体"/>
                <a:cs typeface="宋体"/>
              </a:rPr>
              <a:t>把图片分入四个类别：狗，猫，</a:t>
            </a:r>
            <a:r>
              <a:rPr sz="1600" dirty="0">
                <a:latin typeface="宋体"/>
                <a:cs typeface="宋体"/>
              </a:rPr>
              <a:t>船</a:t>
            </a:r>
            <a:r>
              <a:rPr sz="1600" spc="0" dirty="0">
                <a:latin typeface="宋体"/>
                <a:cs typeface="宋体"/>
              </a:rPr>
              <a:t>，鸟</a:t>
            </a:r>
            <a:endParaRPr sz="1600">
              <a:latin typeface="宋体"/>
              <a:cs typeface="宋体"/>
            </a:endParaRPr>
          </a:p>
          <a:p>
            <a:pPr marL="299085" marR="5080" indent="-286385">
              <a:lnSpc>
                <a:spcPct val="96600"/>
              </a:lnSpc>
              <a:spcBef>
                <a:spcPts val="195"/>
              </a:spcBef>
              <a:buClr>
                <a:srgbClr val="1F487C"/>
              </a:buClr>
              <a:buFont typeface="Wingdings"/>
              <a:buChar char=""/>
              <a:tabLst>
                <a:tab pos="299085" algn="l"/>
                <a:tab pos="299720" algn="l"/>
              </a:tabLst>
            </a:pPr>
            <a:r>
              <a:rPr sz="1600" spc="-10" dirty="0">
                <a:latin typeface="宋体"/>
                <a:cs typeface="宋体"/>
              </a:rPr>
              <a:t>当获得一张船图作为输</a:t>
            </a:r>
            <a:r>
              <a:rPr sz="1600" spc="-5" dirty="0">
                <a:latin typeface="宋体"/>
                <a:cs typeface="宋体"/>
              </a:rPr>
              <a:t>入的</a:t>
            </a:r>
            <a:r>
              <a:rPr sz="1600" spc="-10" dirty="0">
                <a:latin typeface="宋体"/>
                <a:cs typeface="宋体"/>
              </a:rPr>
              <a:t>时</a:t>
            </a:r>
            <a:r>
              <a:rPr sz="1600" spc="-5" dirty="0">
                <a:latin typeface="宋体"/>
                <a:cs typeface="宋体"/>
              </a:rPr>
              <a:t>候</a:t>
            </a:r>
            <a:r>
              <a:rPr sz="1600" spc="-10" dirty="0">
                <a:latin typeface="宋体"/>
                <a:cs typeface="宋体"/>
              </a:rPr>
              <a:t>，</a:t>
            </a:r>
            <a:r>
              <a:rPr sz="1600" spc="-5" dirty="0">
                <a:latin typeface="宋体"/>
                <a:cs typeface="宋体"/>
              </a:rPr>
              <a:t>网络</a:t>
            </a:r>
            <a:r>
              <a:rPr sz="1600" spc="-10" dirty="0">
                <a:latin typeface="宋体"/>
                <a:cs typeface="宋体"/>
              </a:rPr>
              <a:t>正</a:t>
            </a:r>
            <a:r>
              <a:rPr sz="1600" spc="-5" dirty="0">
                <a:latin typeface="宋体"/>
                <a:cs typeface="宋体"/>
              </a:rPr>
              <a:t>确的 给船的分类赋予了最高的概率</a:t>
            </a:r>
            <a:r>
              <a:rPr sz="1600" spc="-5" dirty="0">
                <a:latin typeface="Calibri"/>
                <a:cs typeface="Calibri"/>
              </a:rPr>
              <a:t>(0.94)</a:t>
            </a:r>
            <a:r>
              <a:rPr sz="1600" dirty="0">
                <a:latin typeface="宋体"/>
                <a:cs typeface="宋体"/>
              </a:rPr>
              <a:t>。</a:t>
            </a:r>
            <a:r>
              <a:rPr sz="1600" spc="-5" dirty="0">
                <a:latin typeface="宋体"/>
                <a:cs typeface="宋体"/>
              </a:rPr>
              <a:t>输出层 的各个概率相加应为</a:t>
            </a:r>
            <a:r>
              <a:rPr sz="1600" spc="-10" dirty="0">
                <a:latin typeface="Calibri"/>
                <a:cs typeface="Calibri"/>
              </a:rPr>
              <a:t>1.</a:t>
            </a:r>
            <a:endParaRPr sz="1600">
              <a:latin typeface="Calibri"/>
              <a:cs typeface="Calibri"/>
            </a:endParaRPr>
          </a:p>
        </p:txBody>
      </p:sp>
      <p:sp>
        <p:nvSpPr>
          <p:cNvPr id="51" name="object 51"/>
          <p:cNvSpPr txBox="1"/>
          <p:nvPr/>
        </p:nvSpPr>
        <p:spPr>
          <a:xfrm>
            <a:off x="5138420" y="3669919"/>
            <a:ext cx="3162300" cy="239395"/>
          </a:xfrm>
          <a:prstGeom prst="rect">
            <a:avLst/>
          </a:prstGeom>
        </p:spPr>
        <p:txBody>
          <a:bodyPr vert="horz" wrap="square" lIns="0" tIns="13335" rIns="0" bIns="0" rtlCol="0">
            <a:spAutoFit/>
          </a:bodyPr>
          <a:lstStyle/>
          <a:p>
            <a:pPr marL="299085" indent="-286385">
              <a:lnSpc>
                <a:spcPct val="100000"/>
              </a:lnSpc>
              <a:spcBef>
                <a:spcPts val="105"/>
              </a:spcBef>
              <a:buClr>
                <a:srgbClr val="1F487C"/>
              </a:buClr>
              <a:buFont typeface="Wingdings"/>
              <a:buChar char=""/>
              <a:tabLst>
                <a:tab pos="299085" algn="l"/>
                <a:tab pos="299720" algn="l"/>
              </a:tabLst>
            </a:pPr>
            <a:r>
              <a:rPr sz="1400" dirty="0">
                <a:latin typeface="宋体"/>
                <a:cs typeface="宋体"/>
              </a:rPr>
              <a:t>卷积神经网络主要执行</a:t>
            </a:r>
            <a:r>
              <a:rPr sz="1400" spc="-15" dirty="0">
                <a:latin typeface="宋体"/>
                <a:cs typeface="宋体"/>
              </a:rPr>
              <a:t>了</a:t>
            </a:r>
            <a:r>
              <a:rPr sz="1400" dirty="0">
                <a:latin typeface="宋体"/>
                <a:cs typeface="宋体"/>
              </a:rPr>
              <a:t>四个</a:t>
            </a:r>
            <a:r>
              <a:rPr sz="1400" spc="-15" dirty="0">
                <a:latin typeface="宋体"/>
                <a:cs typeface="宋体"/>
              </a:rPr>
              <a:t>操</a:t>
            </a:r>
            <a:r>
              <a:rPr sz="1400" dirty="0">
                <a:latin typeface="宋体"/>
                <a:cs typeface="宋体"/>
              </a:rPr>
              <a:t>作：</a:t>
            </a:r>
            <a:endParaRPr sz="1400">
              <a:latin typeface="宋体"/>
              <a:cs typeface="宋体"/>
            </a:endParaRPr>
          </a:p>
        </p:txBody>
      </p:sp>
      <p:sp>
        <p:nvSpPr>
          <p:cNvPr id="52" name="object 52"/>
          <p:cNvSpPr txBox="1"/>
          <p:nvPr/>
        </p:nvSpPr>
        <p:spPr>
          <a:xfrm>
            <a:off x="5595620" y="3883253"/>
            <a:ext cx="1740535" cy="880110"/>
          </a:xfrm>
          <a:prstGeom prst="rect">
            <a:avLst/>
          </a:prstGeom>
        </p:spPr>
        <p:txBody>
          <a:bodyPr vert="horz" wrap="square" lIns="0" tIns="12700" rIns="0" bIns="0" rtlCol="0">
            <a:spAutoFit/>
          </a:bodyPr>
          <a:lstStyle/>
          <a:p>
            <a:pPr marL="299085" indent="-286385">
              <a:lnSpc>
                <a:spcPct val="100000"/>
              </a:lnSpc>
              <a:spcBef>
                <a:spcPts val="100"/>
              </a:spcBef>
              <a:buClr>
                <a:srgbClr val="3366FF"/>
              </a:buClr>
              <a:buFont typeface="Wingdings"/>
              <a:buChar char=""/>
              <a:tabLst>
                <a:tab pos="299085" algn="l"/>
                <a:tab pos="299720" algn="l"/>
              </a:tabLst>
            </a:pPr>
            <a:r>
              <a:rPr sz="1400" dirty="0">
                <a:latin typeface="宋体"/>
                <a:cs typeface="宋体"/>
              </a:rPr>
              <a:t>卷积</a:t>
            </a:r>
            <a:endParaRPr sz="1400">
              <a:latin typeface="宋体"/>
              <a:cs typeface="宋体"/>
            </a:endParaRPr>
          </a:p>
          <a:p>
            <a:pPr marL="299085" indent="-286385">
              <a:lnSpc>
                <a:spcPct val="100000"/>
              </a:lnSpc>
              <a:buClr>
                <a:srgbClr val="3366FF"/>
              </a:buClr>
              <a:buFont typeface="Wingdings"/>
              <a:buChar char=""/>
              <a:tabLst>
                <a:tab pos="299085" algn="l"/>
                <a:tab pos="299720" algn="l"/>
              </a:tabLst>
            </a:pPr>
            <a:r>
              <a:rPr sz="1400" dirty="0">
                <a:latin typeface="宋体"/>
                <a:cs typeface="宋体"/>
              </a:rPr>
              <a:t>非线性</a:t>
            </a:r>
            <a:r>
              <a:rPr sz="1400" spc="-10" dirty="0">
                <a:latin typeface="Calibri"/>
                <a:cs typeface="Calibri"/>
              </a:rPr>
              <a:t>(</a:t>
            </a:r>
            <a:r>
              <a:rPr sz="1400" spc="-20" dirty="0">
                <a:latin typeface="Calibri"/>
                <a:cs typeface="Calibri"/>
              </a:rPr>
              <a:t>R</a:t>
            </a:r>
            <a:r>
              <a:rPr sz="1400" dirty="0">
                <a:latin typeface="Calibri"/>
                <a:cs typeface="Calibri"/>
              </a:rPr>
              <a:t>e</a:t>
            </a:r>
            <a:r>
              <a:rPr sz="1400" spc="-30" dirty="0">
                <a:latin typeface="Calibri"/>
                <a:cs typeface="Calibri"/>
              </a:rPr>
              <a:t>L</a:t>
            </a:r>
            <a:r>
              <a:rPr sz="1400" spc="-5" dirty="0">
                <a:latin typeface="Calibri"/>
                <a:cs typeface="Calibri"/>
              </a:rPr>
              <a:t>U</a:t>
            </a:r>
            <a:r>
              <a:rPr sz="1400" dirty="0">
                <a:latin typeface="Calibri"/>
                <a:cs typeface="Calibri"/>
              </a:rPr>
              <a:t>)</a:t>
            </a:r>
            <a:endParaRPr sz="1400">
              <a:latin typeface="Calibri"/>
              <a:cs typeface="Calibri"/>
            </a:endParaRPr>
          </a:p>
          <a:p>
            <a:pPr marL="299085" indent="-286385">
              <a:lnSpc>
                <a:spcPct val="100000"/>
              </a:lnSpc>
              <a:buClr>
                <a:srgbClr val="3366FF"/>
              </a:buClr>
              <a:buFont typeface="Wingdings"/>
              <a:buChar char=""/>
              <a:tabLst>
                <a:tab pos="299085" algn="l"/>
                <a:tab pos="299720" algn="l"/>
              </a:tabLst>
            </a:pPr>
            <a:r>
              <a:rPr sz="1400" dirty="0">
                <a:latin typeface="宋体"/>
                <a:cs typeface="宋体"/>
              </a:rPr>
              <a:t>池化或下采样</a:t>
            </a:r>
            <a:endParaRPr sz="1400">
              <a:latin typeface="宋体"/>
              <a:cs typeface="宋体"/>
            </a:endParaRPr>
          </a:p>
          <a:p>
            <a:pPr marL="299085" indent="-286385">
              <a:lnSpc>
                <a:spcPct val="100000"/>
              </a:lnSpc>
              <a:buClr>
                <a:srgbClr val="3366FF"/>
              </a:buClr>
              <a:buFont typeface="Wingdings"/>
              <a:buChar char=""/>
              <a:tabLst>
                <a:tab pos="299085" algn="l"/>
                <a:tab pos="299720" algn="l"/>
              </a:tabLst>
            </a:pPr>
            <a:r>
              <a:rPr sz="1400" dirty="0">
                <a:latin typeface="宋体"/>
                <a:cs typeface="宋体"/>
              </a:rPr>
              <a:t>分类（全连接层）</a:t>
            </a:r>
            <a:endParaRPr sz="1400">
              <a:latin typeface="宋体"/>
              <a:cs typeface="宋体"/>
            </a:endParaRPr>
          </a:p>
        </p:txBody>
      </p:sp>
      <p:sp>
        <p:nvSpPr>
          <p:cNvPr id="53" name="object 53"/>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317118"/>
            <a:ext cx="244602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基本单元</a:t>
            </a:r>
            <a:r>
              <a:rPr sz="2400" spc="-5" dirty="0">
                <a:solidFill>
                  <a:srgbClr val="000000"/>
                </a:solidFill>
                <a:latin typeface="Calibri"/>
                <a:cs typeface="Calibri"/>
              </a:rPr>
              <a:t>—</a:t>
            </a:r>
            <a:r>
              <a:rPr sz="2400" dirty="0">
                <a:solidFill>
                  <a:srgbClr val="000000"/>
                </a:solidFill>
                <a:latin typeface="宋体"/>
                <a:cs typeface="宋体"/>
              </a:rPr>
              <a:t>输入层</a:t>
            </a:r>
            <a:endParaRPr sz="2400">
              <a:latin typeface="宋体"/>
              <a:cs typeface="宋体"/>
            </a:endParaRPr>
          </a:p>
        </p:txBody>
      </p:sp>
      <p:sp>
        <p:nvSpPr>
          <p:cNvPr id="3" name="object 3"/>
          <p:cNvSpPr/>
          <p:nvPr/>
        </p:nvSpPr>
        <p:spPr>
          <a:xfrm>
            <a:off x="534923" y="1229867"/>
            <a:ext cx="3160776" cy="236524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736335" y="1367027"/>
            <a:ext cx="3052571" cy="229666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753611" y="2196083"/>
            <a:ext cx="1712976" cy="67055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800855" y="2226564"/>
            <a:ext cx="1616964" cy="56388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800855" y="2226564"/>
            <a:ext cx="1617345" cy="563880"/>
          </a:xfrm>
          <a:custGeom>
            <a:avLst/>
            <a:gdLst/>
            <a:ahLst/>
            <a:cxnLst/>
            <a:rect l="l" t="t" r="r" b="b"/>
            <a:pathLst>
              <a:path w="1617345" h="563880">
                <a:moveTo>
                  <a:pt x="0" y="140969"/>
                </a:moveTo>
                <a:lnTo>
                  <a:pt x="1335024" y="140969"/>
                </a:lnTo>
                <a:lnTo>
                  <a:pt x="1335024" y="0"/>
                </a:lnTo>
                <a:lnTo>
                  <a:pt x="1616964" y="281940"/>
                </a:lnTo>
                <a:lnTo>
                  <a:pt x="1335024" y="563880"/>
                </a:lnTo>
                <a:lnTo>
                  <a:pt x="1335024" y="422910"/>
                </a:lnTo>
                <a:lnTo>
                  <a:pt x="0" y="422910"/>
                </a:lnTo>
                <a:lnTo>
                  <a:pt x="0" y="140969"/>
                </a:lnTo>
                <a:close/>
              </a:path>
            </a:pathLst>
          </a:custGeom>
          <a:ln w="9144">
            <a:solidFill>
              <a:srgbClr val="497DBA"/>
            </a:solidFill>
          </a:ln>
        </p:spPr>
        <p:txBody>
          <a:bodyPr wrap="square" lIns="0" tIns="0" rIns="0" bIns="0" rtlCol="0"/>
          <a:lstStyle/>
          <a:p>
            <a:endParaRPr/>
          </a:p>
        </p:txBody>
      </p:sp>
      <p:sp>
        <p:nvSpPr>
          <p:cNvPr id="8" name="object 8"/>
          <p:cNvSpPr txBox="1"/>
          <p:nvPr/>
        </p:nvSpPr>
        <p:spPr>
          <a:xfrm>
            <a:off x="3762247" y="1672844"/>
            <a:ext cx="1647189" cy="739775"/>
          </a:xfrm>
          <a:prstGeom prst="rect">
            <a:avLst/>
          </a:prstGeom>
        </p:spPr>
        <p:txBody>
          <a:bodyPr vert="horz" wrap="square" lIns="0" tIns="20320" rIns="0" bIns="0" rtlCol="0">
            <a:spAutoFit/>
          </a:bodyPr>
          <a:lstStyle/>
          <a:p>
            <a:pPr marL="12700" marR="5080" algn="just">
              <a:lnSpc>
                <a:spcPct val="96600"/>
              </a:lnSpc>
              <a:spcBef>
                <a:spcPts val="160"/>
              </a:spcBef>
            </a:pPr>
            <a:r>
              <a:rPr sz="1600" spc="-5" dirty="0">
                <a:latin typeface="宋体"/>
                <a:cs typeface="宋体"/>
              </a:rPr>
              <a:t>每个图片都可以表 示为像素值组成的 矩阵</a:t>
            </a:r>
            <a:endParaRPr sz="1600">
              <a:latin typeface="宋体"/>
              <a:cs typeface="宋体"/>
            </a:endParaRPr>
          </a:p>
        </p:txBody>
      </p:sp>
      <p:sp>
        <p:nvSpPr>
          <p:cNvPr id="9" name="object 9"/>
          <p:cNvSpPr txBox="1"/>
          <p:nvPr/>
        </p:nvSpPr>
        <p:spPr>
          <a:xfrm>
            <a:off x="385673" y="3651630"/>
            <a:ext cx="4273550" cy="1000760"/>
          </a:xfrm>
          <a:prstGeom prst="rect">
            <a:avLst/>
          </a:prstGeom>
        </p:spPr>
        <p:txBody>
          <a:bodyPr vert="horz" wrap="square" lIns="0" tIns="12065" rIns="0" bIns="0" rtlCol="0">
            <a:spAutoFit/>
          </a:bodyPr>
          <a:lstStyle/>
          <a:p>
            <a:pPr marL="299085" indent="-286385">
              <a:lnSpc>
                <a:spcPct val="100000"/>
              </a:lnSpc>
              <a:spcBef>
                <a:spcPts val="95"/>
              </a:spcBef>
              <a:buClr>
                <a:srgbClr val="1F487C"/>
              </a:buClr>
              <a:buFont typeface="Wingdings"/>
              <a:buChar char=""/>
              <a:tabLst>
                <a:tab pos="299085" algn="l"/>
                <a:tab pos="299720" algn="l"/>
              </a:tabLst>
            </a:pPr>
            <a:r>
              <a:rPr sz="1600" spc="-5" dirty="0">
                <a:latin typeface="宋体"/>
                <a:cs typeface="宋体"/>
              </a:rPr>
              <a:t>通道：图片的特定成分。</a:t>
            </a:r>
            <a:endParaRPr sz="1600">
              <a:latin typeface="宋体"/>
              <a:cs typeface="宋体"/>
            </a:endParaRPr>
          </a:p>
          <a:p>
            <a:pPr marL="299085" marR="5080" indent="-286385">
              <a:lnSpc>
                <a:spcPct val="100000"/>
              </a:lnSpc>
              <a:buClr>
                <a:srgbClr val="1F487C"/>
              </a:buClr>
              <a:buFont typeface="Wingdings"/>
              <a:buChar char=""/>
              <a:tabLst>
                <a:tab pos="299085" algn="l"/>
                <a:tab pos="299720" algn="l"/>
              </a:tabLst>
            </a:pPr>
            <a:r>
              <a:rPr sz="1600" spc="-5" dirty="0">
                <a:latin typeface="宋体"/>
                <a:cs typeface="宋体"/>
              </a:rPr>
              <a:t>数码相机照片有三个通道</a:t>
            </a:r>
            <a:r>
              <a:rPr sz="1600" spc="-10" dirty="0">
                <a:latin typeface="Calibri"/>
                <a:cs typeface="Calibri"/>
              </a:rPr>
              <a:t>—</a:t>
            </a:r>
            <a:r>
              <a:rPr sz="1600" dirty="0">
                <a:latin typeface="Calibri"/>
                <a:cs typeface="Calibri"/>
              </a:rPr>
              <a:t>—</a:t>
            </a:r>
            <a:r>
              <a:rPr sz="1600" spc="-20" dirty="0">
                <a:latin typeface="Calibri"/>
                <a:cs typeface="Calibri"/>
              </a:rPr>
              <a:t>R</a:t>
            </a:r>
            <a:r>
              <a:rPr sz="1600" spc="0" dirty="0">
                <a:latin typeface="Calibri"/>
                <a:cs typeface="Calibri"/>
              </a:rPr>
              <a:t>G</a:t>
            </a:r>
            <a:r>
              <a:rPr sz="1600" dirty="0">
                <a:latin typeface="Calibri"/>
                <a:cs typeface="Calibri"/>
              </a:rPr>
              <a:t>B</a:t>
            </a:r>
            <a:r>
              <a:rPr sz="1600" spc="-5" dirty="0">
                <a:latin typeface="宋体"/>
                <a:cs typeface="宋体"/>
              </a:rPr>
              <a:t>，可</a:t>
            </a:r>
            <a:r>
              <a:rPr sz="1600" spc="0" dirty="0">
                <a:latin typeface="宋体"/>
                <a:cs typeface="宋体"/>
              </a:rPr>
              <a:t>以</a:t>
            </a:r>
            <a:r>
              <a:rPr sz="1600" spc="-5" dirty="0">
                <a:latin typeface="宋体"/>
                <a:cs typeface="宋体"/>
              </a:rPr>
              <a:t>想象 </a:t>
            </a:r>
            <a:r>
              <a:rPr sz="1600" spc="-10" dirty="0">
                <a:latin typeface="宋体"/>
                <a:cs typeface="宋体"/>
              </a:rPr>
              <a:t>为是三个</a:t>
            </a:r>
            <a:r>
              <a:rPr sz="1600" spc="-10" dirty="0">
                <a:latin typeface="Calibri"/>
                <a:cs typeface="Calibri"/>
              </a:rPr>
              <a:t>2d</a:t>
            </a:r>
            <a:r>
              <a:rPr sz="1600" spc="-10" dirty="0">
                <a:latin typeface="宋体"/>
                <a:cs typeface="宋体"/>
              </a:rPr>
              <a:t>矩阵叠在一</a:t>
            </a:r>
            <a:r>
              <a:rPr sz="1600" spc="-5" dirty="0">
                <a:latin typeface="宋体"/>
                <a:cs typeface="宋体"/>
              </a:rPr>
              <a:t>起，</a:t>
            </a:r>
            <a:r>
              <a:rPr sz="1600" spc="-10" dirty="0">
                <a:latin typeface="宋体"/>
                <a:cs typeface="宋体"/>
              </a:rPr>
              <a:t>每</a:t>
            </a:r>
            <a:r>
              <a:rPr sz="1600" spc="-5" dirty="0">
                <a:latin typeface="宋体"/>
                <a:cs typeface="宋体"/>
              </a:rPr>
              <a:t>个矩阵</a:t>
            </a:r>
            <a:r>
              <a:rPr sz="1600" spc="-10" dirty="0">
                <a:latin typeface="宋体"/>
                <a:cs typeface="宋体"/>
              </a:rPr>
              <a:t>的</a:t>
            </a:r>
            <a:r>
              <a:rPr sz="1600" spc="-5" dirty="0">
                <a:latin typeface="宋体"/>
                <a:cs typeface="宋体"/>
              </a:rPr>
              <a:t>值都 在</a:t>
            </a:r>
            <a:r>
              <a:rPr sz="1600" spc="-10" dirty="0">
                <a:latin typeface="Calibri"/>
                <a:cs typeface="Calibri"/>
              </a:rPr>
              <a:t>0</a:t>
            </a:r>
            <a:r>
              <a:rPr sz="1600" spc="-5" dirty="0">
                <a:latin typeface="Calibri"/>
                <a:cs typeface="Calibri"/>
              </a:rPr>
              <a:t>-</a:t>
            </a:r>
            <a:r>
              <a:rPr sz="1600" spc="-10" dirty="0">
                <a:latin typeface="Calibri"/>
                <a:cs typeface="Calibri"/>
              </a:rPr>
              <a:t>25</a:t>
            </a:r>
            <a:r>
              <a:rPr sz="1600" spc="-15" dirty="0">
                <a:latin typeface="Calibri"/>
                <a:cs typeface="Calibri"/>
              </a:rPr>
              <a:t>5</a:t>
            </a:r>
            <a:r>
              <a:rPr sz="1600" spc="-5" dirty="0">
                <a:latin typeface="宋体"/>
                <a:cs typeface="宋体"/>
              </a:rPr>
              <a:t>之间。</a:t>
            </a:r>
            <a:endParaRPr sz="1600">
              <a:latin typeface="宋体"/>
              <a:cs typeface="宋体"/>
            </a:endParaRPr>
          </a:p>
        </p:txBody>
      </p:sp>
      <p:sp>
        <p:nvSpPr>
          <p:cNvPr id="10" name="object 10"/>
          <p:cNvSpPr txBox="1"/>
          <p:nvPr/>
        </p:nvSpPr>
        <p:spPr>
          <a:xfrm>
            <a:off x="5327650" y="3902455"/>
            <a:ext cx="2947035" cy="739775"/>
          </a:xfrm>
          <a:prstGeom prst="rect">
            <a:avLst/>
          </a:prstGeom>
        </p:spPr>
        <p:txBody>
          <a:bodyPr vert="horz" wrap="square" lIns="0" tIns="20320" rIns="0" bIns="0" rtlCol="0">
            <a:spAutoFit/>
          </a:bodyPr>
          <a:lstStyle/>
          <a:p>
            <a:pPr marL="299085" marR="5080" indent="-286385">
              <a:lnSpc>
                <a:spcPct val="96600"/>
              </a:lnSpc>
              <a:spcBef>
                <a:spcPts val="160"/>
              </a:spcBef>
              <a:buClr>
                <a:srgbClr val="1F487C"/>
              </a:buClr>
              <a:buFont typeface="Wingdings"/>
              <a:buChar char=""/>
              <a:tabLst>
                <a:tab pos="299085" algn="l"/>
                <a:tab pos="299720" algn="l"/>
              </a:tabLst>
            </a:pPr>
            <a:r>
              <a:rPr sz="1600" spc="-5" dirty="0">
                <a:latin typeface="宋体"/>
                <a:cs typeface="宋体"/>
              </a:rPr>
              <a:t>灰度图像只有单通道。矩阵中 的每个像素值还是</a:t>
            </a:r>
            <a:r>
              <a:rPr sz="1600" spc="-10" dirty="0">
                <a:latin typeface="Calibri"/>
                <a:cs typeface="Calibri"/>
              </a:rPr>
              <a:t>0</a:t>
            </a:r>
            <a:r>
              <a:rPr sz="1600" spc="-5" dirty="0">
                <a:latin typeface="宋体"/>
                <a:cs typeface="宋体"/>
              </a:rPr>
              <a:t>到</a:t>
            </a:r>
            <a:r>
              <a:rPr sz="1600" spc="-5" dirty="0">
                <a:latin typeface="Calibri"/>
                <a:cs typeface="Calibri"/>
              </a:rPr>
              <a:t>255</a:t>
            </a:r>
            <a:r>
              <a:rPr sz="1600" spc="-5" dirty="0">
                <a:latin typeface="宋体"/>
                <a:cs typeface="宋体"/>
              </a:rPr>
              <a:t>，</a:t>
            </a:r>
            <a:r>
              <a:rPr sz="1600" spc="-5" dirty="0">
                <a:latin typeface="Calibri"/>
                <a:cs typeface="Calibri"/>
              </a:rPr>
              <a:t>0  </a:t>
            </a:r>
            <a:r>
              <a:rPr sz="1600" spc="-10" dirty="0">
                <a:latin typeface="宋体"/>
                <a:cs typeface="宋体"/>
              </a:rPr>
              <a:t>表示白</a:t>
            </a:r>
            <a:r>
              <a:rPr sz="1600" spc="-5" dirty="0">
                <a:latin typeface="宋体"/>
                <a:cs typeface="宋体"/>
              </a:rPr>
              <a:t>，</a:t>
            </a:r>
            <a:r>
              <a:rPr sz="1600" spc="-15" dirty="0">
                <a:latin typeface="Calibri"/>
                <a:cs typeface="Calibri"/>
              </a:rPr>
              <a:t>255</a:t>
            </a:r>
            <a:r>
              <a:rPr sz="1600" spc="-10" dirty="0">
                <a:latin typeface="宋体"/>
                <a:cs typeface="宋体"/>
              </a:rPr>
              <a:t>表示黑。</a:t>
            </a:r>
            <a:endParaRPr sz="1600">
              <a:latin typeface="宋体"/>
              <a:cs typeface="宋体"/>
            </a:endParaRPr>
          </a:p>
        </p:txBody>
      </p:sp>
      <p:sp>
        <p:nvSpPr>
          <p:cNvPr id="11" name="object 11"/>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16508" y="749808"/>
            <a:ext cx="6537959" cy="35143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14519"/>
            <a:ext cx="8229600" cy="742950"/>
          </a:xfrm>
        </p:spPr>
        <p:txBody>
          <a:bodyPr/>
          <a:lstStyle/>
          <a:p>
            <a:r>
              <a:rPr kumimoji="1" lang="zh-CN" altLang="en-US" dirty="0"/>
              <a:t>基本单元</a:t>
            </a:r>
            <a:r>
              <a:rPr kumimoji="1" lang="en-US" altLang="zh-CN" dirty="0"/>
              <a:t>—</a:t>
            </a:r>
            <a:r>
              <a:rPr kumimoji="1" lang="zh-CN" altLang="en-US" dirty="0"/>
              <a:t>卷积层</a:t>
            </a:r>
          </a:p>
        </p:txBody>
      </p:sp>
      <p:pic>
        <p:nvPicPr>
          <p:cNvPr id="5" name="图片 4" descr="58c683b197de1.gi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58746" y="2688248"/>
            <a:ext cx="4466167" cy="2445354"/>
          </a:xfrm>
          <a:prstGeom prst="rect">
            <a:avLst/>
          </a:prstGeom>
        </p:spPr>
      </p:pic>
      <p:pic>
        <p:nvPicPr>
          <p:cNvPr id="4" name="图片 3" descr="屏幕快照 2017-05-17 上午10.01.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912" y="1058863"/>
            <a:ext cx="4101190" cy="1751012"/>
          </a:xfrm>
          <a:prstGeom prst="rect">
            <a:avLst/>
          </a:prstGeom>
        </p:spPr>
      </p:pic>
      <p:sp>
        <p:nvSpPr>
          <p:cNvPr id="3" name="文本框 2"/>
          <p:cNvSpPr txBox="1"/>
          <p:nvPr/>
        </p:nvSpPr>
        <p:spPr>
          <a:xfrm>
            <a:off x="3153834" y="2403312"/>
            <a:ext cx="748923" cy="369332"/>
          </a:xfrm>
          <a:prstGeom prst="rect">
            <a:avLst/>
          </a:prstGeom>
          <a:noFill/>
        </p:spPr>
        <p:txBody>
          <a:bodyPr wrap="none" rtlCol="0">
            <a:spAutoFit/>
          </a:bodyPr>
          <a:lstStyle/>
          <a:p>
            <a:r>
              <a:rPr kumimoji="1" lang="en-US" altLang="zh-CN" b="1" dirty="0"/>
              <a:t>Filter</a:t>
            </a:r>
            <a:endParaRPr kumimoji="1" lang="zh-CN" altLang="en-US" b="1" dirty="0"/>
          </a:p>
        </p:txBody>
      </p:sp>
      <p:sp>
        <p:nvSpPr>
          <p:cNvPr id="6" name="文本框 5"/>
          <p:cNvSpPr txBox="1"/>
          <p:nvPr/>
        </p:nvSpPr>
        <p:spPr>
          <a:xfrm>
            <a:off x="4487333" y="1058863"/>
            <a:ext cx="4422726" cy="4770537"/>
          </a:xfrm>
          <a:prstGeom prst="rect">
            <a:avLst/>
          </a:prstGeom>
          <a:noFill/>
        </p:spPr>
        <p:txBody>
          <a:bodyPr wrap="square" rtlCol="0">
            <a:spAutoFit/>
          </a:bodyPr>
          <a:lstStyle/>
          <a:p>
            <a:pPr marL="285750" indent="-285750">
              <a:buFont typeface="Wingdings" charset="2"/>
              <a:buChar char="n"/>
            </a:pPr>
            <a:r>
              <a:rPr kumimoji="1" lang="en-US" altLang="zh-CN" sz="1600" dirty="0">
                <a:solidFill>
                  <a:srgbClr val="D2533C"/>
                </a:solidFill>
              </a:rPr>
              <a:t>Filter</a:t>
            </a:r>
          </a:p>
          <a:p>
            <a:r>
              <a:rPr kumimoji="1" lang="en-US" altLang="zh-CN" sz="1600" dirty="0"/>
              <a:t>“</a:t>
            </a:r>
            <a:r>
              <a:rPr kumimoji="1" lang="zh-CN" altLang="en-US" sz="1600" dirty="0"/>
              <a:t>滤波器</a:t>
            </a:r>
            <a:r>
              <a:rPr kumimoji="1" lang="en-US" altLang="zh-CN" sz="1600" dirty="0"/>
              <a:t>”</a:t>
            </a:r>
            <a:r>
              <a:rPr kumimoji="1" lang="zh-CN" altLang="en-US" sz="1600" dirty="0"/>
              <a:t>或者</a:t>
            </a:r>
            <a:r>
              <a:rPr kumimoji="1" lang="en-US" altLang="zh-CN" sz="1600" dirty="0"/>
              <a:t>“</a:t>
            </a:r>
            <a:r>
              <a:rPr kumimoji="1" lang="zh-CN" altLang="en-US" sz="1600" dirty="0"/>
              <a:t>特征探测器</a:t>
            </a:r>
            <a:r>
              <a:rPr kumimoji="1" lang="en-US" altLang="zh-CN" sz="1600" dirty="0"/>
              <a:t>”</a:t>
            </a:r>
            <a:r>
              <a:rPr kumimoji="1" lang="zh-CN" altLang="en-US" sz="1600" dirty="0"/>
              <a:t>，这里的重点就是，理解滤波器对于原输入图片来说，是个特征探测器。它的元素是通过网络训练得到的。</a:t>
            </a:r>
            <a:endParaRPr kumimoji="1" lang="en-US" altLang="zh-CN" sz="1600" dirty="0"/>
          </a:p>
          <a:p>
            <a:endParaRPr kumimoji="1" lang="en-US" altLang="zh-CN" sz="1600" dirty="0"/>
          </a:p>
          <a:p>
            <a:pPr marL="285750" indent="-285750">
              <a:buFont typeface="Wingdings" charset="2"/>
              <a:buChar char="n"/>
            </a:pPr>
            <a:r>
              <a:rPr kumimoji="1" lang="zh-CN" altLang="en-US" sz="1600" dirty="0">
                <a:solidFill>
                  <a:schemeClr val="tx2"/>
                </a:solidFill>
              </a:rPr>
              <a:t>卷积操作</a:t>
            </a:r>
            <a:endParaRPr kumimoji="1" lang="en-US" altLang="zh-CN" sz="1600" dirty="0">
              <a:solidFill>
                <a:schemeClr val="tx2"/>
              </a:solidFill>
            </a:endParaRPr>
          </a:p>
          <a:p>
            <a:r>
              <a:rPr kumimoji="1" lang="zh-CN" altLang="en-US" sz="1600" dirty="0">
                <a:solidFill>
                  <a:srgbClr val="292934"/>
                </a:solidFill>
              </a:rPr>
              <a:t>在原始图片（绿色）上从左往右、从上往下按照一定步数滑动橙色矩阵，并且在每个位置上，我们都对两个矩阵的对应元素相乘后求和得到一个整数，这就是输出矩阵（粉色）的元素。注意，</a:t>
            </a:r>
            <a:r>
              <a:rPr kumimoji="1" lang="en-US" altLang="zh-CN" sz="1600" dirty="0">
                <a:solidFill>
                  <a:srgbClr val="292934"/>
                </a:solidFill>
              </a:rPr>
              <a:t>3x3</a:t>
            </a:r>
            <a:r>
              <a:rPr kumimoji="1" lang="zh-CN" altLang="en-US" sz="1600" dirty="0">
                <a:solidFill>
                  <a:srgbClr val="292934"/>
                </a:solidFill>
              </a:rPr>
              <a:t>矩阵每次只“看见”输入图片的一部分，即局部感受野。</a:t>
            </a:r>
            <a:endParaRPr kumimoji="1" lang="en-US" altLang="zh-CN" sz="1600" dirty="0">
              <a:solidFill>
                <a:srgbClr val="292934"/>
              </a:solidFill>
            </a:endParaRPr>
          </a:p>
          <a:p>
            <a:endParaRPr kumimoji="1" lang="en-US" altLang="zh-CN" sz="1600" dirty="0">
              <a:solidFill>
                <a:srgbClr val="292934"/>
              </a:solidFill>
            </a:endParaRPr>
          </a:p>
          <a:p>
            <a:pPr marL="285750" indent="-285750">
              <a:buFont typeface="Wingdings" charset="2"/>
              <a:buChar char="n"/>
            </a:pPr>
            <a:r>
              <a:rPr kumimoji="1" lang="en-US" altLang="zh-CN" sz="1600" dirty="0">
                <a:solidFill>
                  <a:schemeClr val="tx2"/>
                </a:solidFill>
              </a:rPr>
              <a:t>Convolved</a:t>
            </a:r>
            <a:r>
              <a:rPr kumimoji="1" lang="zh-CN" altLang="en-US" sz="1600" dirty="0">
                <a:solidFill>
                  <a:schemeClr val="tx2"/>
                </a:solidFill>
              </a:rPr>
              <a:t> </a:t>
            </a:r>
            <a:r>
              <a:rPr kumimoji="1" lang="en-US" altLang="zh-CN" sz="1600" dirty="0">
                <a:solidFill>
                  <a:schemeClr val="tx2"/>
                </a:solidFill>
              </a:rPr>
              <a:t>Feature</a:t>
            </a:r>
          </a:p>
          <a:p>
            <a:r>
              <a:rPr kumimoji="1" lang="zh-CN" altLang="en-US" sz="1600" dirty="0"/>
              <a:t>在原图上滑动滤波器、点乘矩阵所得的矩阵称为</a:t>
            </a:r>
            <a:r>
              <a:rPr kumimoji="1" lang="en-US" altLang="zh-CN" sz="1600" dirty="0"/>
              <a:t>“</a:t>
            </a:r>
            <a:r>
              <a:rPr kumimoji="1" lang="zh-CN" altLang="en-US" sz="1600" dirty="0"/>
              <a:t>卷积特征</a:t>
            </a:r>
            <a:r>
              <a:rPr kumimoji="1" lang="en-US" altLang="zh-CN" sz="1600" dirty="0"/>
              <a:t>”</a:t>
            </a:r>
            <a:r>
              <a:rPr kumimoji="1" lang="zh-CN" altLang="en-US" sz="1600" dirty="0"/>
              <a:t>、</a:t>
            </a:r>
            <a:r>
              <a:rPr kumimoji="1" lang="en-US" altLang="zh-CN" sz="1600" dirty="0"/>
              <a:t>“</a:t>
            </a:r>
            <a:r>
              <a:rPr kumimoji="1" lang="zh-CN" altLang="en-US" sz="1600" dirty="0"/>
              <a:t>激励映射</a:t>
            </a:r>
            <a:r>
              <a:rPr kumimoji="1" lang="en-US" altLang="zh-CN" sz="1600" dirty="0"/>
              <a:t>”</a:t>
            </a:r>
            <a:r>
              <a:rPr kumimoji="1" lang="zh-CN" altLang="en-US" sz="1600" dirty="0"/>
              <a:t>或</a:t>
            </a:r>
            <a:r>
              <a:rPr kumimoji="1" lang="en-US" altLang="zh-CN" sz="1600" dirty="0"/>
              <a:t>“</a:t>
            </a:r>
            <a:r>
              <a:rPr kumimoji="1" lang="zh-CN" altLang="en-US" sz="1600" dirty="0"/>
              <a:t>特征映射</a:t>
            </a:r>
            <a:r>
              <a:rPr kumimoji="1" lang="en-US" altLang="zh-CN" sz="1600" dirty="0"/>
              <a:t>”</a:t>
            </a:r>
            <a:r>
              <a:rPr kumimoji="1" lang="zh-CN" altLang="zh-CN" sz="1600" dirty="0"/>
              <a:t>。</a:t>
            </a:r>
            <a:endParaRPr kumimoji="1" lang="en-US" altLang="zh-CN" sz="1600" dirty="0"/>
          </a:p>
          <a:p>
            <a:endParaRPr kumimoji="1" lang="en-US" altLang="zh-CN" sz="1600" dirty="0">
              <a:solidFill>
                <a:srgbClr val="292934"/>
              </a:solidFill>
            </a:endParaRPr>
          </a:p>
          <a:p>
            <a:endParaRPr kumimoji="1" lang="en-US" altLang="zh-CN" sz="1600" dirty="0"/>
          </a:p>
          <a:p>
            <a:endParaRPr kumimoji="1" lang="zh-CN" altLang="en-US" sz="1600" dirty="0">
              <a:solidFill>
                <a:schemeClr val="tx2"/>
              </a:solidFill>
            </a:endParaRPr>
          </a:p>
        </p:txBody>
      </p:sp>
    </p:spTree>
    <p:extLst>
      <p:ext uri="{BB962C8B-B14F-4D97-AF65-F5344CB8AC3E}">
        <p14:creationId xmlns:p14="http://schemas.microsoft.com/office/powerpoint/2010/main" val="38474322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256672-958f31b01695b085.gif"/>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 y="277811"/>
            <a:ext cx="7408333" cy="4872404"/>
          </a:xfrm>
          <a:prstGeom prst="rect">
            <a:avLst/>
          </a:prstGeom>
        </p:spPr>
      </p:pic>
      <p:sp useBgFill="1">
        <p:nvSpPr>
          <p:cNvPr id="3" name="矩形 2"/>
          <p:cNvSpPr/>
          <p:nvPr/>
        </p:nvSpPr>
        <p:spPr>
          <a:xfrm>
            <a:off x="3513668" y="3373438"/>
            <a:ext cx="5630332" cy="1770062"/>
          </a:xfrm>
          <a:prstGeom prst="rect">
            <a:avLst/>
          </a:prstGeom>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bg1"/>
              </a:solidFill>
            </a:endParaRPr>
          </a:p>
        </p:txBody>
      </p:sp>
      <p:sp>
        <p:nvSpPr>
          <p:cNvPr id="2" name="矩形 1"/>
          <p:cNvSpPr/>
          <p:nvPr/>
        </p:nvSpPr>
        <p:spPr>
          <a:xfrm>
            <a:off x="2815166" y="3381373"/>
            <a:ext cx="3545417" cy="1384995"/>
          </a:xfrm>
          <a:prstGeom prst="rect">
            <a:avLst/>
          </a:prstGeom>
        </p:spPr>
        <p:txBody>
          <a:bodyPr wrap="square">
            <a:spAutoFit/>
          </a:bodyPr>
          <a:lstStyle/>
          <a:p>
            <a:pPr marL="285750" indent="-285750">
              <a:buFont typeface="Wingdings" charset="2"/>
              <a:buChar char="n"/>
            </a:pPr>
            <a:r>
              <a:rPr lang="zh-CN" altLang="en-US" sz="1400" dirty="0">
                <a:solidFill>
                  <a:schemeClr val="tx2"/>
                </a:solidFill>
              </a:rPr>
              <a:t>深度</a:t>
            </a:r>
            <a:r>
              <a:rPr lang="en-US" altLang="zh-CN" sz="1400" dirty="0">
                <a:solidFill>
                  <a:schemeClr val="tx2"/>
                </a:solidFill>
              </a:rPr>
              <a:t>(Depth)</a:t>
            </a:r>
          </a:p>
          <a:p>
            <a:r>
              <a:rPr lang="zh-CN" altLang="en-US" sz="1400" dirty="0"/>
              <a:t> 深度就是卷积操作中用到的滤波器个数。这里对图片用了两个不同的滤波器，从而产生了两个特征映射。你可以认为这两个特征映射也是堆叠的</a:t>
            </a:r>
            <a:r>
              <a:rPr lang="en-US" altLang="zh-CN" sz="1400" dirty="0"/>
              <a:t>2d</a:t>
            </a:r>
            <a:r>
              <a:rPr lang="zh-CN" altLang="en-US" sz="1400" dirty="0"/>
              <a:t>矩阵，所以这里特征映射的“深度”就是</a:t>
            </a:r>
            <a:r>
              <a:rPr lang="zh-CN" altLang="zh-CN" sz="1400" dirty="0"/>
              <a:t>2</a:t>
            </a:r>
            <a:r>
              <a:rPr lang="zh-CN" altLang="en-US" sz="1400" dirty="0"/>
              <a:t>。</a:t>
            </a:r>
          </a:p>
        </p:txBody>
      </p:sp>
      <p:sp>
        <p:nvSpPr>
          <p:cNvPr id="5" name="矩形 4"/>
          <p:cNvSpPr/>
          <p:nvPr/>
        </p:nvSpPr>
        <p:spPr>
          <a:xfrm>
            <a:off x="6434667" y="1938633"/>
            <a:ext cx="2328334" cy="1169551"/>
          </a:xfrm>
          <a:prstGeom prst="rect">
            <a:avLst/>
          </a:prstGeom>
        </p:spPr>
        <p:txBody>
          <a:bodyPr wrap="square">
            <a:spAutoFit/>
          </a:bodyPr>
          <a:lstStyle/>
          <a:p>
            <a:pPr marL="285750" indent="-285750">
              <a:buFont typeface="Wingdings" charset="2"/>
              <a:buChar char="n"/>
            </a:pPr>
            <a:r>
              <a:rPr lang="zh-CN" altLang="en-US" sz="1400" dirty="0">
                <a:solidFill>
                  <a:srgbClr val="D2533C"/>
                </a:solidFill>
              </a:rPr>
              <a:t>步幅</a:t>
            </a:r>
            <a:r>
              <a:rPr lang="en-US" altLang="zh-CN" sz="1400" dirty="0">
                <a:solidFill>
                  <a:srgbClr val="D2533C"/>
                </a:solidFill>
              </a:rPr>
              <a:t>(Stride)</a:t>
            </a:r>
          </a:p>
          <a:p>
            <a:r>
              <a:rPr lang="zh-CN" altLang="en-US" sz="1400" dirty="0"/>
              <a:t>步幅是每次滑过的像素数。当</a:t>
            </a:r>
            <a:r>
              <a:rPr lang="en-US" altLang="zh-CN" sz="1400" dirty="0"/>
              <a:t>Stride=2</a:t>
            </a:r>
            <a:r>
              <a:rPr lang="zh-CN" altLang="en-US" sz="1400" dirty="0"/>
              <a:t>的时候每次就会滑过</a:t>
            </a:r>
            <a:r>
              <a:rPr lang="en-US" altLang="zh-CN" sz="1400" dirty="0"/>
              <a:t>2</a:t>
            </a:r>
            <a:r>
              <a:rPr lang="zh-CN" altLang="en-US" sz="1400" dirty="0"/>
              <a:t>个像素。步幅越大，特征映射越小。</a:t>
            </a:r>
          </a:p>
        </p:txBody>
      </p:sp>
      <p:sp>
        <p:nvSpPr>
          <p:cNvPr id="6" name="矩形 5"/>
          <p:cNvSpPr/>
          <p:nvPr/>
        </p:nvSpPr>
        <p:spPr>
          <a:xfrm>
            <a:off x="6360582" y="3397248"/>
            <a:ext cx="2688168" cy="1384995"/>
          </a:xfrm>
          <a:prstGeom prst="rect">
            <a:avLst/>
          </a:prstGeom>
        </p:spPr>
        <p:txBody>
          <a:bodyPr wrap="square">
            <a:spAutoFit/>
          </a:bodyPr>
          <a:lstStyle/>
          <a:p>
            <a:pPr marL="285750" indent="-285750">
              <a:buFont typeface="Wingdings" charset="2"/>
              <a:buChar char="n"/>
            </a:pPr>
            <a:r>
              <a:rPr lang="zh-CN" altLang="en-US" sz="1400" dirty="0">
                <a:solidFill>
                  <a:srgbClr val="D2533C"/>
                </a:solidFill>
              </a:rPr>
              <a:t>补零</a:t>
            </a:r>
            <a:r>
              <a:rPr lang="en-US" altLang="zh-CN" sz="1400" dirty="0">
                <a:solidFill>
                  <a:srgbClr val="D2533C"/>
                </a:solidFill>
              </a:rPr>
              <a:t>(Zero-padding)</a:t>
            </a:r>
          </a:p>
          <a:p>
            <a:r>
              <a:rPr lang="zh-CN" altLang="en-US" sz="1400" dirty="0"/>
              <a:t>边缘补零，对图像矩阵的边缘像素也施加滤波器。补零的好处是让我们可以控制特征映射的尺寸。补零也叫宽卷积，不补零就叫窄卷积。</a:t>
            </a:r>
          </a:p>
        </p:txBody>
      </p:sp>
    </p:spTree>
    <p:extLst>
      <p:ext uri="{BB962C8B-B14F-4D97-AF65-F5344CB8AC3E}">
        <p14:creationId xmlns:p14="http://schemas.microsoft.com/office/powerpoint/2010/main" val="30986829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863" y="265556"/>
            <a:ext cx="244602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基本单元</a:t>
            </a:r>
            <a:r>
              <a:rPr sz="2400" spc="-5" dirty="0">
                <a:solidFill>
                  <a:srgbClr val="000000"/>
                </a:solidFill>
                <a:latin typeface="Calibri"/>
                <a:cs typeface="Calibri"/>
              </a:rPr>
              <a:t>—</a:t>
            </a:r>
            <a:r>
              <a:rPr sz="2400" dirty="0">
                <a:solidFill>
                  <a:srgbClr val="000000"/>
                </a:solidFill>
                <a:latin typeface="宋体"/>
                <a:cs typeface="宋体"/>
              </a:rPr>
              <a:t>池化层</a:t>
            </a:r>
            <a:endParaRPr sz="2400">
              <a:latin typeface="宋体"/>
              <a:cs typeface="宋体"/>
            </a:endParaRPr>
          </a:p>
        </p:txBody>
      </p:sp>
      <p:sp>
        <p:nvSpPr>
          <p:cNvPr id="3" name="object 3"/>
          <p:cNvSpPr/>
          <p:nvPr/>
        </p:nvSpPr>
        <p:spPr>
          <a:xfrm>
            <a:off x="681227" y="2458211"/>
            <a:ext cx="7379208" cy="2685287"/>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35940" y="1183589"/>
            <a:ext cx="7628255" cy="1379855"/>
          </a:xfrm>
          <a:prstGeom prst="rect">
            <a:avLst/>
          </a:prstGeom>
        </p:spPr>
        <p:txBody>
          <a:bodyPr vert="horz" wrap="square" lIns="0" tIns="12700" rIns="0" bIns="0" rtlCol="0">
            <a:spAutoFit/>
          </a:bodyPr>
          <a:lstStyle/>
          <a:p>
            <a:pPr marL="299085" indent="-286385">
              <a:lnSpc>
                <a:spcPts val="2090"/>
              </a:lnSpc>
              <a:spcBef>
                <a:spcPts val="100"/>
              </a:spcBef>
              <a:buClr>
                <a:srgbClr val="1F487C"/>
              </a:buClr>
              <a:buFont typeface="Wingdings"/>
              <a:buChar char=""/>
              <a:tabLst>
                <a:tab pos="299720" algn="l"/>
              </a:tabLst>
            </a:pPr>
            <a:r>
              <a:rPr sz="1800" dirty="0">
                <a:latin typeface="宋体"/>
                <a:cs typeface="宋体"/>
              </a:rPr>
              <a:t>空间池化，也叫亚采样或下采样降低了每</a:t>
            </a:r>
            <a:r>
              <a:rPr sz="1800" spc="-40" dirty="0">
                <a:latin typeface="宋体"/>
                <a:cs typeface="宋体"/>
              </a:rPr>
              <a:t>个</a:t>
            </a:r>
            <a:r>
              <a:rPr sz="1800" spc="-5" dirty="0">
                <a:latin typeface="宋体"/>
                <a:cs typeface="宋体"/>
              </a:rPr>
              <a:t>特征映射的维度，但是保留了</a:t>
            </a:r>
            <a:endParaRPr sz="1800">
              <a:latin typeface="宋体"/>
              <a:cs typeface="宋体"/>
            </a:endParaRPr>
          </a:p>
          <a:p>
            <a:pPr marL="299085">
              <a:lnSpc>
                <a:spcPts val="2090"/>
              </a:lnSpc>
            </a:pPr>
            <a:r>
              <a:rPr sz="1800" dirty="0">
                <a:latin typeface="宋体"/>
                <a:cs typeface="宋体"/>
              </a:rPr>
              <a:t>最重要的信</a:t>
            </a:r>
            <a:r>
              <a:rPr sz="1800" spc="-10" dirty="0">
                <a:latin typeface="宋体"/>
                <a:cs typeface="宋体"/>
              </a:rPr>
              <a:t>息</a:t>
            </a:r>
            <a:r>
              <a:rPr sz="1800" dirty="0">
                <a:latin typeface="宋体"/>
                <a:cs typeface="宋体"/>
              </a:rPr>
              <a:t>。</a:t>
            </a:r>
            <a:endParaRPr sz="1800">
              <a:latin typeface="宋体"/>
              <a:cs typeface="宋体"/>
            </a:endParaRPr>
          </a:p>
          <a:p>
            <a:pPr>
              <a:lnSpc>
                <a:spcPct val="100000"/>
              </a:lnSpc>
              <a:spcBef>
                <a:spcPts val="35"/>
              </a:spcBef>
            </a:pPr>
            <a:endParaRPr sz="1850">
              <a:latin typeface="Times New Roman"/>
              <a:cs typeface="Times New Roman"/>
            </a:endParaRPr>
          </a:p>
          <a:p>
            <a:pPr marL="299085" indent="-286385">
              <a:lnSpc>
                <a:spcPct val="100000"/>
              </a:lnSpc>
              <a:buClr>
                <a:srgbClr val="1F487C"/>
              </a:buClr>
              <a:buFont typeface="Wingdings"/>
              <a:buChar char=""/>
              <a:tabLst>
                <a:tab pos="299720" algn="l"/>
              </a:tabLst>
            </a:pPr>
            <a:r>
              <a:rPr sz="1800" dirty="0">
                <a:latin typeface="宋体"/>
                <a:cs typeface="宋体"/>
              </a:rPr>
              <a:t>空间池化可以有很多</a:t>
            </a:r>
            <a:r>
              <a:rPr sz="1800" spc="-20" dirty="0">
                <a:latin typeface="宋体"/>
                <a:cs typeface="宋体"/>
              </a:rPr>
              <a:t>种</a:t>
            </a:r>
            <a:r>
              <a:rPr sz="1800" dirty="0">
                <a:latin typeface="宋体"/>
                <a:cs typeface="宋体"/>
              </a:rPr>
              <a:t>形式：最大</a:t>
            </a:r>
            <a:r>
              <a:rPr sz="1800" spc="-5" dirty="0">
                <a:latin typeface="Calibri"/>
                <a:cs typeface="Calibri"/>
              </a:rPr>
              <a:t>(</a:t>
            </a:r>
            <a:r>
              <a:rPr sz="1800" spc="-10" dirty="0">
                <a:latin typeface="Calibri"/>
                <a:cs typeface="Calibri"/>
              </a:rPr>
              <a:t>M</a:t>
            </a:r>
            <a:r>
              <a:rPr sz="1800" spc="-15" dirty="0">
                <a:latin typeface="Calibri"/>
                <a:cs typeface="Calibri"/>
              </a:rPr>
              <a:t>a</a:t>
            </a:r>
            <a:r>
              <a:rPr sz="1800" spc="-5" dirty="0">
                <a:latin typeface="Calibri"/>
                <a:cs typeface="Calibri"/>
              </a:rPr>
              <a:t>x)</a:t>
            </a:r>
            <a:r>
              <a:rPr sz="1800" dirty="0">
                <a:latin typeface="宋体"/>
                <a:cs typeface="宋体"/>
              </a:rPr>
              <a:t>，平均</a:t>
            </a:r>
            <a:r>
              <a:rPr sz="1800" spc="-5" dirty="0">
                <a:latin typeface="Calibri"/>
                <a:cs typeface="Calibri"/>
              </a:rPr>
              <a:t>(</a:t>
            </a:r>
            <a:r>
              <a:rPr sz="1800" spc="-40" dirty="0">
                <a:latin typeface="Calibri"/>
                <a:cs typeface="Calibri"/>
              </a:rPr>
              <a:t>A</a:t>
            </a:r>
            <a:r>
              <a:rPr sz="1800" spc="-10" dirty="0">
                <a:latin typeface="Calibri"/>
                <a:cs typeface="Calibri"/>
              </a:rPr>
              <a:t>v</a:t>
            </a:r>
            <a:r>
              <a:rPr sz="1800" dirty="0">
                <a:latin typeface="Calibri"/>
                <a:cs typeface="Calibri"/>
              </a:rPr>
              <a:t>e</a:t>
            </a:r>
            <a:r>
              <a:rPr sz="1800" spc="-40" dirty="0">
                <a:latin typeface="Calibri"/>
                <a:cs typeface="Calibri"/>
              </a:rPr>
              <a:t>r</a:t>
            </a:r>
            <a:r>
              <a:rPr sz="1800" dirty="0">
                <a:latin typeface="Calibri"/>
                <a:cs typeface="Calibri"/>
              </a:rPr>
              <a:t>a</a:t>
            </a:r>
            <a:r>
              <a:rPr sz="1800" spc="-10" dirty="0">
                <a:latin typeface="Calibri"/>
                <a:cs typeface="Calibri"/>
              </a:rPr>
              <a:t>g</a:t>
            </a:r>
            <a:r>
              <a:rPr sz="1800" dirty="0">
                <a:latin typeface="Calibri"/>
                <a:cs typeface="Calibri"/>
              </a:rPr>
              <a:t>e</a:t>
            </a:r>
            <a:r>
              <a:rPr sz="1800" spc="-5" dirty="0">
                <a:latin typeface="Calibri"/>
                <a:cs typeface="Calibri"/>
              </a:rPr>
              <a:t>)</a:t>
            </a:r>
            <a:r>
              <a:rPr sz="1800" dirty="0">
                <a:latin typeface="宋体"/>
                <a:cs typeface="宋体"/>
              </a:rPr>
              <a:t>，求和</a:t>
            </a:r>
            <a:r>
              <a:rPr sz="1800" spc="-5" dirty="0">
                <a:latin typeface="Calibri"/>
                <a:cs typeface="Calibri"/>
              </a:rPr>
              <a:t>(Sum)</a:t>
            </a:r>
            <a:r>
              <a:rPr sz="1800" dirty="0">
                <a:latin typeface="宋体"/>
                <a:cs typeface="宋体"/>
              </a:rPr>
              <a:t>等等</a:t>
            </a:r>
            <a:endParaRPr sz="1800">
              <a:latin typeface="宋体"/>
              <a:cs typeface="宋体"/>
            </a:endParaRPr>
          </a:p>
          <a:p>
            <a:pPr marL="299085">
              <a:lnSpc>
                <a:spcPct val="100000"/>
              </a:lnSpc>
            </a:pPr>
            <a:r>
              <a:rPr sz="1800" dirty="0">
                <a:latin typeface="宋体"/>
                <a:cs typeface="宋体"/>
              </a:rPr>
              <a:t>。最大池化成效最好。</a:t>
            </a:r>
            <a:endParaRPr sz="1800">
              <a:latin typeface="宋体"/>
              <a:cs typeface="宋体"/>
            </a:endParaRPr>
          </a:p>
        </p:txBody>
      </p:sp>
      <p:sp>
        <p:nvSpPr>
          <p:cNvPr id="5" name="object 5"/>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50163" y="615695"/>
            <a:ext cx="8116824" cy="254355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33831" y="178688"/>
            <a:ext cx="6212205" cy="299720"/>
          </a:xfrm>
          <a:prstGeom prst="rect">
            <a:avLst/>
          </a:prstGeom>
        </p:spPr>
        <p:txBody>
          <a:bodyPr vert="horz" wrap="square" lIns="0" tIns="12700" rIns="0" bIns="0" rtlCol="0">
            <a:spAutoFit/>
          </a:bodyPr>
          <a:lstStyle/>
          <a:p>
            <a:pPr marL="12700">
              <a:lnSpc>
                <a:spcPct val="100000"/>
              </a:lnSpc>
              <a:spcBef>
                <a:spcPts val="100"/>
              </a:spcBef>
            </a:pPr>
            <a:r>
              <a:rPr sz="1800" b="0" dirty="0">
                <a:solidFill>
                  <a:srgbClr val="000000"/>
                </a:solidFill>
                <a:latin typeface="宋体"/>
                <a:cs typeface="宋体"/>
              </a:rPr>
              <a:t>将池化操作施经过卷积层和</a:t>
            </a:r>
            <a:r>
              <a:rPr sz="1800" b="0" spc="-45" dirty="0">
                <a:solidFill>
                  <a:srgbClr val="000000"/>
                </a:solidFill>
                <a:latin typeface="Calibri"/>
                <a:cs typeface="Calibri"/>
              </a:rPr>
              <a:t>R</a:t>
            </a:r>
            <a:r>
              <a:rPr sz="1800" b="0" dirty="0">
                <a:solidFill>
                  <a:srgbClr val="000000"/>
                </a:solidFill>
                <a:latin typeface="Calibri"/>
                <a:cs typeface="Calibri"/>
              </a:rPr>
              <a:t>e</a:t>
            </a:r>
            <a:r>
              <a:rPr sz="1800" b="0" spc="-35" dirty="0">
                <a:solidFill>
                  <a:srgbClr val="000000"/>
                </a:solidFill>
                <a:latin typeface="Calibri"/>
                <a:cs typeface="Calibri"/>
              </a:rPr>
              <a:t>L</a:t>
            </a:r>
            <a:r>
              <a:rPr sz="1800" b="0" spc="-5" dirty="0">
                <a:solidFill>
                  <a:srgbClr val="000000"/>
                </a:solidFill>
                <a:latin typeface="Calibri"/>
                <a:cs typeface="Calibri"/>
              </a:rPr>
              <a:t>U</a:t>
            </a:r>
            <a:r>
              <a:rPr sz="1800" b="0" dirty="0">
                <a:solidFill>
                  <a:srgbClr val="000000"/>
                </a:solidFill>
                <a:latin typeface="宋体"/>
                <a:cs typeface="宋体"/>
              </a:rPr>
              <a:t>激活函数的特征映射上的效果</a:t>
            </a:r>
            <a:endParaRPr sz="1800">
              <a:latin typeface="宋体"/>
              <a:cs typeface="宋体"/>
            </a:endParaRPr>
          </a:p>
        </p:txBody>
      </p:sp>
      <p:sp>
        <p:nvSpPr>
          <p:cNvPr id="4" name="object 4"/>
          <p:cNvSpPr txBox="1"/>
          <p:nvPr/>
        </p:nvSpPr>
        <p:spPr>
          <a:xfrm>
            <a:off x="433831" y="3362959"/>
            <a:ext cx="7940040" cy="1306830"/>
          </a:xfrm>
          <a:prstGeom prst="rect">
            <a:avLst/>
          </a:prstGeom>
        </p:spPr>
        <p:txBody>
          <a:bodyPr vert="horz" wrap="square" lIns="0" tIns="12700" rIns="0" bIns="0" rtlCol="0">
            <a:spAutoFit/>
          </a:bodyPr>
          <a:lstStyle/>
          <a:p>
            <a:pPr marL="299085" indent="-286385">
              <a:lnSpc>
                <a:spcPct val="100000"/>
              </a:lnSpc>
              <a:spcBef>
                <a:spcPts val="100"/>
              </a:spcBef>
              <a:buFont typeface="Wingdings"/>
              <a:buChar char=""/>
              <a:tabLst>
                <a:tab pos="299085" algn="l"/>
                <a:tab pos="299720" algn="l"/>
              </a:tabLst>
            </a:pPr>
            <a:r>
              <a:rPr sz="1400" dirty="0">
                <a:solidFill>
                  <a:srgbClr val="1F487C"/>
                </a:solidFill>
                <a:latin typeface="宋体"/>
                <a:cs typeface="宋体"/>
              </a:rPr>
              <a:t>池化层的功能</a:t>
            </a:r>
            <a:endParaRPr sz="1400">
              <a:latin typeface="宋体"/>
              <a:cs typeface="宋体"/>
            </a:endParaRPr>
          </a:p>
          <a:p>
            <a:pPr marL="756285" lvl="1" indent="-286385">
              <a:lnSpc>
                <a:spcPct val="100000"/>
              </a:lnSpc>
              <a:buFont typeface="Wingdings"/>
              <a:buChar char=""/>
              <a:tabLst>
                <a:tab pos="756285" algn="l"/>
                <a:tab pos="756920" algn="l"/>
              </a:tabLst>
            </a:pPr>
            <a:r>
              <a:rPr sz="1400" dirty="0">
                <a:latin typeface="宋体"/>
                <a:cs typeface="宋体"/>
              </a:rPr>
              <a:t>减少网络中的参数计算</a:t>
            </a:r>
            <a:r>
              <a:rPr sz="1400" spc="-10" dirty="0">
                <a:latin typeface="宋体"/>
                <a:cs typeface="宋体"/>
              </a:rPr>
              <a:t>数</a:t>
            </a:r>
            <a:r>
              <a:rPr sz="1400" spc="0" dirty="0">
                <a:latin typeface="宋体"/>
                <a:cs typeface="宋体"/>
              </a:rPr>
              <a:t>量</a:t>
            </a:r>
            <a:r>
              <a:rPr sz="1400" spc="-5" dirty="0">
                <a:latin typeface="宋体"/>
                <a:cs typeface="宋体"/>
              </a:rPr>
              <a:t>，</a:t>
            </a:r>
            <a:r>
              <a:rPr sz="1400" spc="-10" dirty="0">
                <a:latin typeface="宋体"/>
                <a:cs typeface="宋体"/>
              </a:rPr>
              <a:t>从</a:t>
            </a:r>
            <a:r>
              <a:rPr sz="1400" spc="0" dirty="0">
                <a:latin typeface="宋体"/>
                <a:cs typeface="宋体"/>
              </a:rPr>
              <a:t>而</a:t>
            </a:r>
            <a:r>
              <a:rPr sz="1400" dirty="0">
                <a:latin typeface="宋体"/>
                <a:cs typeface="宋体"/>
              </a:rPr>
              <a:t>遏</a:t>
            </a:r>
            <a:r>
              <a:rPr sz="1400" spc="-10" dirty="0">
                <a:latin typeface="宋体"/>
                <a:cs typeface="宋体"/>
              </a:rPr>
              <a:t>制</a:t>
            </a:r>
            <a:r>
              <a:rPr sz="1400" spc="0" dirty="0">
                <a:latin typeface="宋体"/>
                <a:cs typeface="宋体"/>
              </a:rPr>
              <a:t>过</a:t>
            </a:r>
            <a:r>
              <a:rPr sz="1400" dirty="0">
                <a:latin typeface="宋体"/>
                <a:cs typeface="宋体"/>
              </a:rPr>
              <a:t>拟</a:t>
            </a:r>
            <a:r>
              <a:rPr sz="1400" spc="0" dirty="0">
                <a:latin typeface="宋体"/>
                <a:cs typeface="宋体"/>
              </a:rPr>
              <a:t>合</a:t>
            </a:r>
            <a:endParaRPr sz="1400">
              <a:latin typeface="宋体"/>
              <a:cs typeface="宋体"/>
            </a:endParaRPr>
          </a:p>
          <a:p>
            <a:pPr marL="756285" lvl="1" indent="-286385">
              <a:lnSpc>
                <a:spcPct val="100000"/>
              </a:lnSpc>
              <a:spcBef>
                <a:spcPts val="5"/>
              </a:spcBef>
              <a:buFont typeface="Wingdings"/>
              <a:buChar char=""/>
              <a:tabLst>
                <a:tab pos="756285" algn="l"/>
                <a:tab pos="756920" algn="l"/>
              </a:tabLst>
            </a:pPr>
            <a:r>
              <a:rPr sz="1400" dirty="0">
                <a:latin typeface="宋体"/>
                <a:cs typeface="宋体"/>
              </a:rPr>
              <a:t>增强网络对输入图像中</a:t>
            </a:r>
            <a:r>
              <a:rPr sz="1400" spc="-15" dirty="0">
                <a:latin typeface="宋体"/>
                <a:cs typeface="宋体"/>
              </a:rPr>
              <a:t>的</a:t>
            </a:r>
            <a:r>
              <a:rPr sz="1400" dirty="0">
                <a:latin typeface="宋体"/>
                <a:cs typeface="宋体"/>
              </a:rPr>
              <a:t>小变</a:t>
            </a:r>
            <a:r>
              <a:rPr sz="1400" spc="-15" dirty="0">
                <a:latin typeface="宋体"/>
                <a:cs typeface="宋体"/>
              </a:rPr>
              <a:t>形</a:t>
            </a:r>
            <a:r>
              <a:rPr sz="1400" dirty="0">
                <a:latin typeface="宋体"/>
                <a:cs typeface="宋体"/>
              </a:rPr>
              <a:t>、扭</a:t>
            </a:r>
            <a:r>
              <a:rPr sz="1400" spc="-15" dirty="0">
                <a:latin typeface="宋体"/>
                <a:cs typeface="宋体"/>
              </a:rPr>
              <a:t>曲</a:t>
            </a:r>
            <a:r>
              <a:rPr sz="1400" dirty="0">
                <a:latin typeface="宋体"/>
                <a:cs typeface="宋体"/>
              </a:rPr>
              <a:t>、平</a:t>
            </a:r>
            <a:r>
              <a:rPr sz="1400" spc="-15" dirty="0">
                <a:latin typeface="宋体"/>
                <a:cs typeface="宋体"/>
              </a:rPr>
              <a:t>移</a:t>
            </a:r>
            <a:r>
              <a:rPr sz="1400" dirty="0">
                <a:latin typeface="宋体"/>
                <a:cs typeface="宋体"/>
              </a:rPr>
              <a:t>的鲁</a:t>
            </a:r>
            <a:r>
              <a:rPr sz="1400" spc="-15" dirty="0">
                <a:latin typeface="宋体"/>
                <a:cs typeface="宋体"/>
              </a:rPr>
              <a:t>棒</a:t>
            </a:r>
            <a:r>
              <a:rPr sz="1400" dirty="0">
                <a:latin typeface="宋体"/>
                <a:cs typeface="宋体"/>
              </a:rPr>
              <a:t>性</a:t>
            </a:r>
            <a:r>
              <a:rPr sz="1400" spc="-10" dirty="0">
                <a:latin typeface="Calibri"/>
                <a:cs typeface="Calibri"/>
              </a:rPr>
              <a:t>(</a:t>
            </a:r>
            <a:r>
              <a:rPr sz="1400" dirty="0">
                <a:latin typeface="宋体"/>
                <a:cs typeface="宋体"/>
              </a:rPr>
              <a:t>输入</a:t>
            </a:r>
            <a:r>
              <a:rPr sz="1400" spc="-15" dirty="0">
                <a:latin typeface="宋体"/>
                <a:cs typeface="宋体"/>
              </a:rPr>
              <a:t>里</a:t>
            </a:r>
            <a:r>
              <a:rPr sz="1400" dirty="0">
                <a:latin typeface="宋体"/>
                <a:cs typeface="宋体"/>
              </a:rPr>
              <a:t>的微</a:t>
            </a:r>
            <a:r>
              <a:rPr sz="1400" spc="-15" dirty="0">
                <a:latin typeface="宋体"/>
                <a:cs typeface="宋体"/>
              </a:rPr>
              <a:t>小</a:t>
            </a:r>
            <a:r>
              <a:rPr sz="1400" dirty="0">
                <a:latin typeface="宋体"/>
                <a:cs typeface="宋体"/>
              </a:rPr>
              <a:t>扭曲</a:t>
            </a:r>
            <a:r>
              <a:rPr sz="1400" spc="-15" dirty="0">
                <a:latin typeface="宋体"/>
                <a:cs typeface="宋体"/>
              </a:rPr>
              <a:t>不</a:t>
            </a:r>
            <a:r>
              <a:rPr sz="1400" dirty="0">
                <a:latin typeface="宋体"/>
                <a:cs typeface="宋体"/>
              </a:rPr>
              <a:t>会改</a:t>
            </a:r>
            <a:r>
              <a:rPr sz="1400" spc="-15" dirty="0">
                <a:latin typeface="宋体"/>
                <a:cs typeface="宋体"/>
              </a:rPr>
              <a:t>变</a:t>
            </a:r>
            <a:r>
              <a:rPr sz="1400" dirty="0">
                <a:latin typeface="宋体"/>
                <a:cs typeface="宋体"/>
              </a:rPr>
              <a:t>池化</a:t>
            </a:r>
            <a:r>
              <a:rPr sz="1400" spc="-15" dirty="0">
                <a:latin typeface="宋体"/>
                <a:cs typeface="宋体"/>
              </a:rPr>
              <a:t>输</a:t>
            </a:r>
            <a:r>
              <a:rPr sz="1400" dirty="0">
                <a:latin typeface="宋体"/>
                <a:cs typeface="宋体"/>
              </a:rPr>
              <a:t>出</a:t>
            </a:r>
            <a:endParaRPr sz="1400">
              <a:latin typeface="宋体"/>
              <a:cs typeface="宋体"/>
            </a:endParaRPr>
          </a:p>
          <a:p>
            <a:pPr marL="756285">
              <a:lnSpc>
                <a:spcPct val="100000"/>
              </a:lnSpc>
            </a:pPr>
            <a:r>
              <a:rPr sz="1400" dirty="0">
                <a:latin typeface="Calibri"/>
                <a:cs typeface="Calibri"/>
              </a:rPr>
              <a:t>——</a:t>
            </a:r>
            <a:r>
              <a:rPr sz="1400" dirty="0">
                <a:latin typeface="宋体"/>
                <a:cs typeface="宋体"/>
              </a:rPr>
              <a:t>因为我们在</a:t>
            </a:r>
            <a:r>
              <a:rPr sz="1400" spc="-15" dirty="0">
                <a:latin typeface="宋体"/>
                <a:cs typeface="宋体"/>
              </a:rPr>
              <a:t>局</a:t>
            </a:r>
            <a:r>
              <a:rPr sz="1400" dirty="0">
                <a:latin typeface="宋体"/>
                <a:cs typeface="宋体"/>
              </a:rPr>
              <a:t>部邻</a:t>
            </a:r>
            <a:r>
              <a:rPr sz="1400" spc="-15" dirty="0">
                <a:latin typeface="宋体"/>
                <a:cs typeface="宋体"/>
              </a:rPr>
              <a:t>域</a:t>
            </a:r>
            <a:r>
              <a:rPr sz="1400" dirty="0">
                <a:latin typeface="宋体"/>
                <a:cs typeface="宋体"/>
              </a:rPr>
              <a:t>已经</a:t>
            </a:r>
            <a:r>
              <a:rPr sz="1400" spc="-15" dirty="0">
                <a:latin typeface="宋体"/>
                <a:cs typeface="宋体"/>
              </a:rPr>
              <a:t>取</a:t>
            </a:r>
            <a:r>
              <a:rPr sz="1400" dirty="0">
                <a:latin typeface="宋体"/>
                <a:cs typeface="宋体"/>
              </a:rPr>
              <a:t>了最</a:t>
            </a:r>
            <a:r>
              <a:rPr sz="1400" spc="-15" dirty="0">
                <a:latin typeface="宋体"/>
                <a:cs typeface="宋体"/>
              </a:rPr>
              <a:t>大</a:t>
            </a:r>
            <a:r>
              <a:rPr sz="1400" spc="0" dirty="0">
                <a:latin typeface="宋体"/>
                <a:cs typeface="宋体"/>
              </a:rPr>
              <a:t>值</a:t>
            </a:r>
            <a:r>
              <a:rPr sz="1400" spc="-5" dirty="0">
                <a:latin typeface="Calibri"/>
                <a:cs typeface="Calibri"/>
              </a:rPr>
              <a:t>/</a:t>
            </a:r>
            <a:r>
              <a:rPr sz="1400" dirty="0">
                <a:latin typeface="宋体"/>
                <a:cs typeface="宋体"/>
              </a:rPr>
              <a:t>平</a:t>
            </a:r>
            <a:r>
              <a:rPr sz="1400" spc="-15" dirty="0">
                <a:latin typeface="宋体"/>
                <a:cs typeface="宋体"/>
              </a:rPr>
              <a:t>均</a:t>
            </a:r>
            <a:r>
              <a:rPr sz="1400" dirty="0">
                <a:latin typeface="宋体"/>
                <a:cs typeface="宋体"/>
              </a:rPr>
              <a:t>值</a:t>
            </a:r>
            <a:r>
              <a:rPr sz="1400" spc="-10" dirty="0">
                <a:latin typeface="Calibri"/>
                <a:cs typeface="Calibri"/>
              </a:rPr>
              <a:t>)</a:t>
            </a:r>
            <a:r>
              <a:rPr sz="1400" dirty="0">
                <a:latin typeface="宋体"/>
                <a:cs typeface="宋体"/>
              </a:rPr>
              <a:t>。</a:t>
            </a:r>
            <a:endParaRPr sz="1400">
              <a:latin typeface="宋体"/>
              <a:cs typeface="宋体"/>
            </a:endParaRPr>
          </a:p>
          <a:p>
            <a:pPr marL="756285" marR="59055" lvl="1" indent="-286385">
              <a:lnSpc>
                <a:spcPts val="1570"/>
              </a:lnSpc>
              <a:spcBef>
                <a:spcPts val="250"/>
              </a:spcBef>
              <a:buFont typeface="Wingdings"/>
              <a:buChar char=""/>
              <a:tabLst>
                <a:tab pos="756285" algn="l"/>
                <a:tab pos="756920" algn="l"/>
              </a:tabLst>
            </a:pPr>
            <a:r>
              <a:rPr sz="1400" dirty="0">
                <a:latin typeface="宋体"/>
                <a:cs typeface="宋体"/>
              </a:rPr>
              <a:t>帮助我们获得不因尺寸</a:t>
            </a:r>
            <a:r>
              <a:rPr sz="1400" spc="-15" dirty="0">
                <a:latin typeface="宋体"/>
                <a:cs typeface="宋体"/>
              </a:rPr>
              <a:t>而</a:t>
            </a:r>
            <a:r>
              <a:rPr sz="1400" dirty="0">
                <a:latin typeface="宋体"/>
                <a:cs typeface="宋体"/>
              </a:rPr>
              <a:t>改变</a:t>
            </a:r>
            <a:r>
              <a:rPr sz="1400" spc="-15" dirty="0">
                <a:latin typeface="宋体"/>
                <a:cs typeface="宋体"/>
              </a:rPr>
              <a:t>的</a:t>
            </a:r>
            <a:r>
              <a:rPr sz="1400" dirty="0">
                <a:latin typeface="宋体"/>
                <a:cs typeface="宋体"/>
              </a:rPr>
              <a:t>等效</a:t>
            </a:r>
            <a:r>
              <a:rPr sz="1400" spc="-15" dirty="0">
                <a:latin typeface="宋体"/>
                <a:cs typeface="宋体"/>
              </a:rPr>
              <a:t>图</a:t>
            </a:r>
            <a:r>
              <a:rPr sz="1400" dirty="0">
                <a:latin typeface="宋体"/>
                <a:cs typeface="宋体"/>
              </a:rPr>
              <a:t>片表</a:t>
            </a:r>
            <a:r>
              <a:rPr sz="1400" spc="-15" dirty="0">
                <a:latin typeface="宋体"/>
                <a:cs typeface="宋体"/>
              </a:rPr>
              <a:t>征</a:t>
            </a:r>
            <a:r>
              <a:rPr sz="1400" dirty="0">
                <a:latin typeface="宋体"/>
                <a:cs typeface="宋体"/>
              </a:rPr>
              <a:t>。这</a:t>
            </a:r>
            <a:r>
              <a:rPr sz="1400" spc="-15" dirty="0">
                <a:latin typeface="宋体"/>
                <a:cs typeface="宋体"/>
              </a:rPr>
              <a:t>非</a:t>
            </a:r>
            <a:r>
              <a:rPr sz="1400" dirty="0">
                <a:latin typeface="宋体"/>
                <a:cs typeface="宋体"/>
              </a:rPr>
              <a:t>常有</a:t>
            </a:r>
            <a:r>
              <a:rPr sz="1400" spc="-15" dirty="0">
                <a:latin typeface="宋体"/>
                <a:cs typeface="宋体"/>
              </a:rPr>
              <a:t>用</a:t>
            </a:r>
            <a:r>
              <a:rPr sz="1400" dirty="0">
                <a:latin typeface="宋体"/>
                <a:cs typeface="宋体"/>
              </a:rPr>
              <a:t>，因</a:t>
            </a:r>
            <a:r>
              <a:rPr sz="1400" spc="-15" dirty="0">
                <a:latin typeface="宋体"/>
                <a:cs typeface="宋体"/>
              </a:rPr>
              <a:t>为</a:t>
            </a:r>
            <a:r>
              <a:rPr sz="1400" dirty="0">
                <a:latin typeface="宋体"/>
                <a:cs typeface="宋体"/>
              </a:rPr>
              <a:t>这样</a:t>
            </a:r>
            <a:r>
              <a:rPr sz="1400" spc="-15" dirty="0">
                <a:latin typeface="宋体"/>
                <a:cs typeface="宋体"/>
              </a:rPr>
              <a:t>我</a:t>
            </a:r>
            <a:r>
              <a:rPr sz="1400" dirty="0">
                <a:latin typeface="宋体"/>
                <a:cs typeface="宋体"/>
              </a:rPr>
              <a:t>们就</a:t>
            </a:r>
            <a:r>
              <a:rPr sz="1400" spc="-15" dirty="0">
                <a:latin typeface="宋体"/>
                <a:cs typeface="宋体"/>
              </a:rPr>
              <a:t>可</a:t>
            </a:r>
            <a:r>
              <a:rPr sz="1400" dirty="0">
                <a:latin typeface="宋体"/>
                <a:cs typeface="宋体"/>
              </a:rPr>
              <a:t>以探</a:t>
            </a:r>
            <a:r>
              <a:rPr sz="1400" spc="-15" dirty="0">
                <a:latin typeface="宋体"/>
                <a:cs typeface="宋体"/>
              </a:rPr>
              <a:t>测</a:t>
            </a:r>
            <a:r>
              <a:rPr sz="1400" dirty="0">
                <a:latin typeface="宋体"/>
                <a:cs typeface="宋体"/>
              </a:rPr>
              <a:t>到图 片里的物体，不论那个</a:t>
            </a:r>
            <a:r>
              <a:rPr sz="1400" spc="-15" dirty="0">
                <a:latin typeface="宋体"/>
                <a:cs typeface="宋体"/>
              </a:rPr>
              <a:t>物</a:t>
            </a:r>
            <a:r>
              <a:rPr sz="1400" dirty="0">
                <a:latin typeface="宋体"/>
                <a:cs typeface="宋体"/>
              </a:rPr>
              <a:t>体在</a:t>
            </a:r>
            <a:r>
              <a:rPr sz="1400" spc="-15" dirty="0">
                <a:latin typeface="宋体"/>
                <a:cs typeface="宋体"/>
              </a:rPr>
              <a:t>哪</a:t>
            </a:r>
            <a:r>
              <a:rPr sz="1400" dirty="0">
                <a:latin typeface="宋体"/>
                <a:cs typeface="宋体"/>
              </a:rPr>
              <a:t>。</a:t>
            </a:r>
            <a:endParaRPr sz="1400">
              <a:latin typeface="宋体"/>
              <a:cs typeface="宋体"/>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576" y="249758"/>
            <a:ext cx="2752090"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宋体"/>
                <a:cs typeface="宋体"/>
              </a:rPr>
              <a:t>基本单元</a:t>
            </a:r>
            <a:r>
              <a:rPr sz="2400" spc="-5" dirty="0">
                <a:solidFill>
                  <a:srgbClr val="000000"/>
                </a:solidFill>
                <a:latin typeface="Calibri"/>
                <a:cs typeface="Calibri"/>
              </a:rPr>
              <a:t>—</a:t>
            </a:r>
            <a:r>
              <a:rPr sz="2400" spc="-5" dirty="0">
                <a:solidFill>
                  <a:srgbClr val="000000"/>
                </a:solidFill>
                <a:latin typeface="宋体"/>
                <a:cs typeface="宋体"/>
              </a:rPr>
              <a:t>全连接层</a:t>
            </a:r>
            <a:endParaRPr sz="2400">
              <a:latin typeface="宋体"/>
              <a:cs typeface="宋体"/>
            </a:endParaRPr>
          </a:p>
        </p:txBody>
      </p:sp>
      <p:sp>
        <p:nvSpPr>
          <p:cNvPr id="3" name="object 3"/>
          <p:cNvSpPr/>
          <p:nvPr/>
        </p:nvSpPr>
        <p:spPr>
          <a:xfrm>
            <a:off x="716280" y="3020567"/>
            <a:ext cx="3776472" cy="16535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132832" y="3476244"/>
            <a:ext cx="3852671" cy="13716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25576" y="1292733"/>
            <a:ext cx="3970020" cy="1671955"/>
          </a:xfrm>
          <a:prstGeom prst="rect">
            <a:avLst/>
          </a:prstGeom>
        </p:spPr>
        <p:txBody>
          <a:bodyPr vert="horz" wrap="square" lIns="0" tIns="12700" rIns="0" bIns="0" rtlCol="0">
            <a:spAutoFit/>
          </a:bodyPr>
          <a:lstStyle/>
          <a:p>
            <a:pPr marL="299085" indent="-286385">
              <a:lnSpc>
                <a:spcPct val="100000"/>
              </a:lnSpc>
              <a:spcBef>
                <a:spcPts val="100"/>
              </a:spcBef>
              <a:buClr>
                <a:srgbClr val="1F487C"/>
              </a:buClr>
              <a:buFont typeface="Wingdings"/>
              <a:buChar char=""/>
              <a:tabLst>
                <a:tab pos="299720" algn="l"/>
              </a:tabLst>
            </a:pPr>
            <a:r>
              <a:rPr sz="1800" dirty="0">
                <a:latin typeface="宋体"/>
                <a:cs typeface="宋体"/>
              </a:rPr>
              <a:t>使</a:t>
            </a:r>
            <a:r>
              <a:rPr sz="1800" spc="-5" dirty="0">
                <a:latin typeface="宋体"/>
                <a:cs typeface="宋体"/>
              </a:rPr>
              <a:t>用</a:t>
            </a:r>
            <a:r>
              <a:rPr sz="1800" spc="-5" dirty="0">
                <a:latin typeface="Calibri"/>
                <a:cs typeface="Calibri"/>
              </a:rPr>
              <a:t>so</a:t>
            </a:r>
            <a:r>
              <a:rPr sz="1800" spc="0" dirty="0">
                <a:latin typeface="Calibri"/>
                <a:cs typeface="Calibri"/>
              </a:rPr>
              <a:t>f</a:t>
            </a:r>
            <a:r>
              <a:rPr sz="1800" dirty="0">
                <a:latin typeface="Calibri"/>
                <a:cs typeface="Calibri"/>
              </a:rPr>
              <a:t>tm</a:t>
            </a:r>
            <a:r>
              <a:rPr sz="1800" spc="-15" dirty="0">
                <a:latin typeface="Calibri"/>
                <a:cs typeface="Calibri"/>
              </a:rPr>
              <a:t>a</a:t>
            </a:r>
            <a:r>
              <a:rPr sz="1800" dirty="0">
                <a:latin typeface="Calibri"/>
                <a:cs typeface="Calibri"/>
              </a:rPr>
              <a:t>x</a:t>
            </a:r>
            <a:r>
              <a:rPr sz="1800" dirty="0">
                <a:latin typeface="宋体"/>
                <a:cs typeface="宋体"/>
              </a:rPr>
              <a:t>激励函数作为输出层的</a:t>
            </a:r>
            <a:endParaRPr sz="1800">
              <a:latin typeface="宋体"/>
              <a:cs typeface="宋体"/>
            </a:endParaRPr>
          </a:p>
          <a:p>
            <a:pPr marL="299085">
              <a:lnSpc>
                <a:spcPct val="100000"/>
              </a:lnSpc>
            </a:pPr>
            <a:r>
              <a:rPr sz="1800" spc="-5" dirty="0">
                <a:latin typeface="宋体"/>
                <a:cs typeface="宋体"/>
              </a:rPr>
              <a:t>多层感知机</a:t>
            </a:r>
            <a:r>
              <a:rPr sz="1800" spc="-10" dirty="0">
                <a:latin typeface="Calibri"/>
                <a:cs typeface="Calibri"/>
              </a:rPr>
              <a:t>(Multi-Layer</a:t>
            </a:r>
            <a:r>
              <a:rPr sz="1800" spc="0" dirty="0">
                <a:latin typeface="Calibri"/>
                <a:cs typeface="Calibri"/>
              </a:rPr>
              <a:t> </a:t>
            </a:r>
            <a:r>
              <a:rPr sz="1800" spc="-15" dirty="0">
                <a:latin typeface="Calibri"/>
                <a:cs typeface="Calibri"/>
              </a:rPr>
              <a:t>Perceptron)</a:t>
            </a:r>
            <a:r>
              <a:rPr sz="1800" dirty="0">
                <a:latin typeface="宋体"/>
                <a:cs typeface="宋体"/>
              </a:rPr>
              <a:t>。</a:t>
            </a:r>
            <a:endParaRPr sz="1800">
              <a:latin typeface="宋体"/>
              <a:cs typeface="宋体"/>
            </a:endParaRPr>
          </a:p>
          <a:p>
            <a:pPr>
              <a:lnSpc>
                <a:spcPct val="100000"/>
              </a:lnSpc>
              <a:spcBef>
                <a:spcPts val="20"/>
              </a:spcBef>
            </a:pPr>
            <a:endParaRPr sz="2050">
              <a:latin typeface="Times New Roman"/>
              <a:cs typeface="Times New Roman"/>
            </a:endParaRPr>
          </a:p>
          <a:p>
            <a:pPr marL="299085" marR="5080" indent="-286385" algn="just">
              <a:lnSpc>
                <a:spcPct val="96700"/>
              </a:lnSpc>
              <a:buClr>
                <a:srgbClr val="1F487C"/>
              </a:buClr>
              <a:buFont typeface="Wingdings"/>
              <a:buChar char=""/>
              <a:tabLst>
                <a:tab pos="299720" algn="l"/>
              </a:tabLst>
            </a:pPr>
            <a:r>
              <a:rPr sz="1800" dirty="0">
                <a:latin typeface="宋体"/>
                <a:cs typeface="宋体"/>
              </a:rPr>
              <a:t>全连接表示上一层的每一个神经元， 都和下一层的每一个神经元是相互连 </a:t>
            </a:r>
            <a:r>
              <a:rPr sz="1800" spc="-5" dirty="0">
                <a:latin typeface="宋体"/>
                <a:cs typeface="宋体"/>
              </a:rPr>
              <a:t>接的。</a:t>
            </a:r>
            <a:endParaRPr sz="1800">
              <a:latin typeface="宋体"/>
              <a:cs typeface="宋体"/>
            </a:endParaRPr>
          </a:p>
        </p:txBody>
      </p:sp>
      <p:sp>
        <p:nvSpPr>
          <p:cNvPr id="6" name="object 6"/>
          <p:cNvSpPr txBox="1"/>
          <p:nvPr/>
        </p:nvSpPr>
        <p:spPr>
          <a:xfrm>
            <a:off x="5212460" y="1023874"/>
            <a:ext cx="3358515" cy="2377440"/>
          </a:xfrm>
          <a:prstGeom prst="rect">
            <a:avLst/>
          </a:prstGeom>
        </p:spPr>
        <p:txBody>
          <a:bodyPr vert="horz" wrap="square" lIns="0" tIns="17145" rIns="0" bIns="0" rtlCol="0">
            <a:spAutoFit/>
          </a:bodyPr>
          <a:lstStyle/>
          <a:p>
            <a:pPr marL="304165" marR="5080" indent="-286385" algn="just">
              <a:lnSpc>
                <a:spcPct val="97800"/>
              </a:lnSpc>
              <a:spcBef>
                <a:spcPts val="135"/>
              </a:spcBef>
              <a:buClr>
                <a:srgbClr val="1F487C"/>
              </a:buClr>
              <a:buFont typeface="Wingdings"/>
              <a:buChar char=""/>
              <a:tabLst>
                <a:tab pos="304800" algn="l"/>
              </a:tabLst>
            </a:pPr>
            <a:r>
              <a:rPr sz="1600" spc="-5" dirty="0">
                <a:latin typeface="宋体"/>
                <a:cs typeface="宋体"/>
              </a:rPr>
              <a:t>卷积层和池化层的输出代表了输入 </a:t>
            </a:r>
            <a:r>
              <a:rPr sz="1600" spc="-10" dirty="0">
                <a:latin typeface="宋体"/>
                <a:cs typeface="宋体"/>
              </a:rPr>
              <a:t>图像的高级特征，全连接层</a:t>
            </a:r>
            <a:r>
              <a:rPr sz="1600" spc="-5" dirty="0">
                <a:latin typeface="宋体"/>
                <a:cs typeface="宋体"/>
              </a:rPr>
              <a:t>的</a:t>
            </a:r>
            <a:r>
              <a:rPr sz="1600" spc="-10" dirty="0">
                <a:latin typeface="宋体"/>
                <a:cs typeface="宋体"/>
              </a:rPr>
              <a:t>目的 </a:t>
            </a:r>
            <a:r>
              <a:rPr sz="1600" spc="-5" dirty="0">
                <a:latin typeface="宋体"/>
                <a:cs typeface="宋体"/>
              </a:rPr>
              <a:t>就是类别基于训练集用这些特征进 行分类。</a:t>
            </a:r>
            <a:endParaRPr sz="1600">
              <a:latin typeface="宋体"/>
              <a:cs typeface="宋体"/>
            </a:endParaRPr>
          </a:p>
          <a:p>
            <a:pPr>
              <a:lnSpc>
                <a:spcPct val="100000"/>
              </a:lnSpc>
              <a:spcBef>
                <a:spcPts val="30"/>
              </a:spcBef>
              <a:buClr>
                <a:srgbClr val="1F487C"/>
              </a:buClr>
              <a:buFont typeface="Wingdings"/>
              <a:buChar char=""/>
            </a:pPr>
            <a:endParaRPr sz="1300">
              <a:latin typeface="Times New Roman"/>
              <a:cs typeface="Times New Roman"/>
            </a:endParaRPr>
          </a:p>
          <a:p>
            <a:pPr marL="299085" marR="10795" indent="-286385" algn="just">
              <a:lnSpc>
                <a:spcPct val="98300"/>
              </a:lnSpc>
              <a:spcBef>
                <a:spcPts val="5"/>
              </a:spcBef>
              <a:buClr>
                <a:srgbClr val="1F487C"/>
              </a:buClr>
              <a:buFont typeface="Wingdings"/>
              <a:buChar char=""/>
              <a:tabLst>
                <a:tab pos="299720" algn="l"/>
              </a:tabLst>
            </a:pPr>
            <a:r>
              <a:rPr sz="1600" spc="-5" dirty="0">
                <a:latin typeface="宋体"/>
                <a:cs typeface="宋体"/>
              </a:rPr>
              <a:t>除了分类以外，加入全连接层也是 学习特征之间非线性组合的有效办 法。卷积层和池化层提取出来的特 </a:t>
            </a:r>
            <a:r>
              <a:rPr sz="1600" spc="-10" dirty="0">
                <a:latin typeface="宋体"/>
                <a:cs typeface="宋体"/>
              </a:rPr>
              <a:t>征很好，但是如果考虑这些特征之 </a:t>
            </a:r>
            <a:r>
              <a:rPr sz="1600" spc="-5" dirty="0">
                <a:latin typeface="宋体"/>
                <a:cs typeface="宋体"/>
              </a:rPr>
              <a:t>间的组合，就更好了。</a:t>
            </a:r>
            <a:endParaRPr sz="1600">
              <a:latin typeface="宋体"/>
              <a:cs typeface="宋体"/>
            </a:endParaRPr>
          </a:p>
        </p:txBody>
      </p:sp>
      <p:sp>
        <p:nvSpPr>
          <p:cNvPr id="7" name="object 7"/>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86201" y="758190"/>
            <a:ext cx="3132454" cy="452119"/>
          </a:xfrm>
        </p:spPr>
        <p:txBody>
          <a:bodyPr/>
          <a:lstStyle/>
          <a:p>
            <a:r>
              <a:rPr kumimoji="1" lang="zh-CN" altLang="en-US" dirty="0"/>
              <a:t>基本单元</a:t>
            </a:r>
            <a:r>
              <a:rPr kumimoji="1" lang="en-US" altLang="zh-CN" dirty="0"/>
              <a:t>—</a:t>
            </a:r>
            <a:r>
              <a:rPr kumimoji="1" lang="zh-CN" altLang="en-US" dirty="0"/>
              <a:t>可视化</a:t>
            </a:r>
          </a:p>
        </p:txBody>
      </p:sp>
      <p:pic>
        <p:nvPicPr>
          <p:cNvPr id="3" name="图片 2" descr="屏幕快照 2017-05-19 上午1.21.37.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7512" y="1143001"/>
            <a:ext cx="8897122" cy="3619877"/>
          </a:xfrm>
          <a:prstGeom prst="rect">
            <a:avLst/>
          </a:prstGeom>
        </p:spPr>
      </p:pic>
      <p:sp>
        <p:nvSpPr>
          <p:cNvPr id="4" name="文本框 3"/>
          <p:cNvSpPr txBox="1"/>
          <p:nvPr/>
        </p:nvSpPr>
        <p:spPr>
          <a:xfrm>
            <a:off x="457200" y="4827920"/>
            <a:ext cx="3812262" cy="276999"/>
          </a:xfrm>
          <a:prstGeom prst="rect">
            <a:avLst/>
          </a:prstGeom>
          <a:noFill/>
        </p:spPr>
        <p:txBody>
          <a:bodyPr wrap="none" rtlCol="0">
            <a:spAutoFit/>
          </a:bodyPr>
          <a:lstStyle/>
          <a:p>
            <a:r>
              <a:rPr kumimoji="1" lang="zh-CN" altLang="zh-CN" sz="1200" dirty="0"/>
              <a:t>2</a:t>
            </a:r>
            <a:r>
              <a:rPr kumimoji="1" lang="en-US" altLang="zh-CN" sz="1200" dirty="0"/>
              <a:t>D</a:t>
            </a:r>
            <a:r>
              <a:rPr kumimoji="1" lang="zh-CN" altLang="en-US" sz="1200" dirty="0"/>
              <a:t>版</a:t>
            </a:r>
            <a:r>
              <a:rPr kumimoji="1" lang="zh-CN" altLang="zh-CN" sz="1200" dirty="0"/>
              <a:t> </a:t>
            </a:r>
            <a:r>
              <a:rPr kumimoji="1" lang="zh-CN" altLang="en-US" sz="1200" dirty="0"/>
              <a:t> </a:t>
            </a:r>
            <a:r>
              <a:rPr kumimoji="1" lang="en-US" altLang="zh-CN" sz="1200" dirty="0">
                <a:hlinkClick r:id="rId3"/>
              </a:rPr>
              <a:t>http://</a:t>
            </a:r>
            <a:r>
              <a:rPr kumimoji="1" lang="en-US" altLang="zh-CN" sz="1200" dirty="0" err="1">
                <a:hlinkClick r:id="rId3"/>
              </a:rPr>
              <a:t>scs.ryerson.ca</a:t>
            </a:r>
            <a:r>
              <a:rPr kumimoji="1" lang="en-US" altLang="zh-CN" sz="1200" dirty="0">
                <a:hlinkClick r:id="rId3"/>
              </a:rPr>
              <a:t>/~</a:t>
            </a:r>
            <a:r>
              <a:rPr kumimoji="1" lang="en-US" altLang="zh-CN" sz="1200" dirty="0" err="1">
                <a:hlinkClick r:id="rId3"/>
              </a:rPr>
              <a:t>aharley</a:t>
            </a:r>
            <a:r>
              <a:rPr kumimoji="1" lang="en-US" altLang="zh-CN" sz="1200" dirty="0">
                <a:hlinkClick r:id="rId3"/>
              </a:rPr>
              <a:t>/</a:t>
            </a:r>
            <a:r>
              <a:rPr kumimoji="1" lang="en-US" altLang="zh-CN" sz="1200" dirty="0" err="1">
                <a:hlinkClick r:id="rId3"/>
              </a:rPr>
              <a:t>vis</a:t>
            </a:r>
            <a:r>
              <a:rPr kumimoji="1" lang="en-US" altLang="zh-CN" sz="1200" dirty="0">
                <a:hlinkClick r:id="rId3"/>
              </a:rPr>
              <a:t>/</a:t>
            </a:r>
            <a:r>
              <a:rPr kumimoji="1" lang="en-US" altLang="zh-CN" sz="1200" dirty="0" err="1">
                <a:hlinkClick r:id="rId3"/>
              </a:rPr>
              <a:t>conv</a:t>
            </a:r>
            <a:r>
              <a:rPr kumimoji="1" lang="en-US" altLang="zh-CN" sz="1200" dirty="0">
                <a:hlinkClick r:id="rId3"/>
              </a:rPr>
              <a:t>/</a:t>
            </a:r>
            <a:r>
              <a:rPr kumimoji="1" lang="en-US" altLang="zh-CN" sz="1200" dirty="0" err="1">
                <a:hlinkClick r:id="rId3"/>
              </a:rPr>
              <a:t>flat.html</a:t>
            </a:r>
            <a:endParaRPr kumimoji="1" lang="zh-CN" altLang="en-US" sz="1200" dirty="0"/>
          </a:p>
        </p:txBody>
      </p:sp>
      <p:sp>
        <p:nvSpPr>
          <p:cNvPr id="5" name="文本框 4"/>
          <p:cNvSpPr txBox="1"/>
          <p:nvPr/>
        </p:nvSpPr>
        <p:spPr>
          <a:xfrm>
            <a:off x="4799639" y="4838345"/>
            <a:ext cx="3273653" cy="276999"/>
          </a:xfrm>
          <a:prstGeom prst="rect">
            <a:avLst/>
          </a:prstGeom>
          <a:noFill/>
        </p:spPr>
        <p:txBody>
          <a:bodyPr wrap="none" rtlCol="0">
            <a:spAutoFit/>
          </a:bodyPr>
          <a:lstStyle/>
          <a:p>
            <a:r>
              <a:rPr kumimoji="1" lang="zh-CN" altLang="zh-CN" sz="1200" dirty="0"/>
              <a:t>3</a:t>
            </a:r>
            <a:r>
              <a:rPr kumimoji="1" lang="en-US" altLang="zh-CN" sz="1200" dirty="0"/>
              <a:t>D</a:t>
            </a:r>
            <a:r>
              <a:rPr kumimoji="1" lang="zh-CN" altLang="en-US" sz="1200" dirty="0"/>
              <a:t>版</a:t>
            </a:r>
            <a:r>
              <a:rPr kumimoji="1" lang="zh-CN" altLang="zh-CN" sz="1200" dirty="0"/>
              <a:t> </a:t>
            </a:r>
            <a:r>
              <a:rPr kumimoji="1" lang="zh-CN" altLang="en-US" sz="1200" dirty="0">
                <a:hlinkClick r:id="rId4"/>
              </a:rPr>
              <a:t> </a:t>
            </a:r>
            <a:r>
              <a:rPr kumimoji="1" lang="en-US" altLang="zh-CN" sz="1200" dirty="0">
                <a:hlinkClick r:id="rId4"/>
              </a:rPr>
              <a:t>http://</a:t>
            </a:r>
            <a:r>
              <a:rPr kumimoji="1" lang="en-US" altLang="zh-CN" sz="1200" dirty="0" err="1">
                <a:hlinkClick r:id="rId4"/>
              </a:rPr>
              <a:t>scs.ryerson.ca</a:t>
            </a:r>
            <a:r>
              <a:rPr kumimoji="1" lang="en-US" altLang="zh-CN" sz="1200" dirty="0">
                <a:hlinkClick r:id="rId4"/>
              </a:rPr>
              <a:t>/~</a:t>
            </a:r>
            <a:r>
              <a:rPr kumimoji="1" lang="en-US" altLang="zh-CN" sz="1200" dirty="0" err="1">
                <a:hlinkClick r:id="rId4"/>
              </a:rPr>
              <a:t>aharley</a:t>
            </a:r>
            <a:r>
              <a:rPr kumimoji="1" lang="en-US" altLang="zh-CN" sz="1200" dirty="0">
                <a:hlinkClick r:id="rId4"/>
              </a:rPr>
              <a:t>/</a:t>
            </a:r>
            <a:r>
              <a:rPr kumimoji="1" lang="en-US" altLang="zh-CN" sz="1200" dirty="0" err="1">
                <a:hlinkClick r:id="rId4"/>
              </a:rPr>
              <a:t>vis</a:t>
            </a:r>
            <a:r>
              <a:rPr kumimoji="1" lang="en-US" altLang="zh-CN" sz="1200" dirty="0">
                <a:hlinkClick r:id="rId4"/>
              </a:rPr>
              <a:t>/</a:t>
            </a:r>
            <a:r>
              <a:rPr kumimoji="1" lang="en-US" altLang="zh-CN" sz="1200" dirty="0" err="1">
                <a:hlinkClick r:id="rId4"/>
              </a:rPr>
              <a:t>conv</a:t>
            </a:r>
            <a:r>
              <a:rPr kumimoji="1" lang="en-US" altLang="zh-CN" sz="1200" dirty="0">
                <a:hlinkClick r:id="rId4"/>
              </a:rPr>
              <a:t>/</a:t>
            </a:r>
            <a:endParaRPr kumimoji="1" lang="zh-CN" altLang="en-US" sz="1200" dirty="0"/>
          </a:p>
        </p:txBody>
      </p:sp>
    </p:spTree>
    <p:extLst>
      <p:ext uri="{BB962C8B-B14F-4D97-AF65-F5344CB8AC3E}">
        <p14:creationId xmlns:p14="http://schemas.microsoft.com/office/powerpoint/2010/main" val="2605725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70509"/>
            <a:ext cx="186372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目标检测应用</a:t>
            </a:r>
            <a:endParaRPr sz="2400">
              <a:latin typeface="宋体"/>
              <a:cs typeface="宋体"/>
            </a:endParaRPr>
          </a:p>
        </p:txBody>
      </p:sp>
      <p:sp>
        <p:nvSpPr>
          <p:cNvPr id="3" name="object 3"/>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
        <p:nvSpPr>
          <p:cNvPr id="5" name="object 5"/>
          <p:cNvSpPr/>
          <p:nvPr/>
        </p:nvSpPr>
        <p:spPr>
          <a:xfrm>
            <a:off x="614172" y="1095755"/>
            <a:ext cx="1546860" cy="27294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624327" y="1095755"/>
            <a:ext cx="1668779" cy="283464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888991" y="1095755"/>
            <a:ext cx="1504188" cy="283464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72541"/>
            <a:ext cx="186372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反向传播训练</a:t>
            </a:r>
            <a:endParaRPr sz="2400">
              <a:latin typeface="宋体"/>
              <a:cs typeface="宋体"/>
            </a:endParaRPr>
          </a:p>
        </p:txBody>
      </p:sp>
      <p:sp>
        <p:nvSpPr>
          <p:cNvPr id="3" name="object 3"/>
          <p:cNvSpPr/>
          <p:nvPr/>
        </p:nvSpPr>
        <p:spPr>
          <a:xfrm>
            <a:off x="495300" y="882396"/>
            <a:ext cx="7883652" cy="223570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773673" y="3563823"/>
            <a:ext cx="2703195" cy="848994"/>
          </a:xfrm>
          <a:prstGeom prst="rect">
            <a:avLst/>
          </a:prstGeom>
        </p:spPr>
        <p:txBody>
          <a:bodyPr vert="horz" wrap="square" lIns="0" tIns="12700" rIns="0" bIns="0" rtlCol="0">
            <a:spAutoFit/>
          </a:bodyPr>
          <a:lstStyle/>
          <a:p>
            <a:pPr marL="299085" indent="-286385">
              <a:lnSpc>
                <a:spcPct val="100000"/>
              </a:lnSpc>
              <a:spcBef>
                <a:spcPts val="100"/>
              </a:spcBef>
              <a:buClr>
                <a:srgbClr val="1F487C"/>
              </a:buClr>
              <a:buFont typeface="Wingdings"/>
              <a:buChar char=""/>
              <a:tabLst>
                <a:tab pos="299720" algn="l"/>
              </a:tabLst>
            </a:pPr>
            <a:r>
              <a:rPr sz="1800" spc="-5" dirty="0">
                <a:latin typeface="宋体"/>
                <a:cs typeface="宋体"/>
              </a:rPr>
              <a:t>卷积</a:t>
            </a:r>
            <a:r>
              <a:rPr sz="1800" dirty="0">
                <a:latin typeface="Calibri"/>
                <a:cs typeface="Calibri"/>
              </a:rPr>
              <a:t>+</a:t>
            </a:r>
            <a:r>
              <a:rPr sz="1800" spc="-5" dirty="0">
                <a:latin typeface="宋体"/>
                <a:cs typeface="宋体"/>
              </a:rPr>
              <a:t>池</a:t>
            </a:r>
            <a:r>
              <a:rPr sz="1800" dirty="0">
                <a:latin typeface="宋体"/>
                <a:cs typeface="宋体"/>
              </a:rPr>
              <a:t>化</a:t>
            </a:r>
            <a:r>
              <a:rPr sz="1800" spc="-535" dirty="0">
                <a:latin typeface="宋体"/>
                <a:cs typeface="宋体"/>
              </a:rPr>
              <a:t> </a:t>
            </a:r>
            <a:r>
              <a:rPr sz="1800" dirty="0">
                <a:latin typeface="Calibri"/>
                <a:cs typeface="Calibri"/>
              </a:rPr>
              <a:t>=</a:t>
            </a:r>
            <a:r>
              <a:rPr sz="1800" spc="-25" dirty="0">
                <a:latin typeface="Calibri"/>
                <a:cs typeface="Calibri"/>
              </a:rPr>
              <a:t> </a:t>
            </a:r>
            <a:r>
              <a:rPr sz="1800" spc="-5" dirty="0">
                <a:latin typeface="宋体"/>
                <a:cs typeface="宋体"/>
              </a:rPr>
              <a:t>特征提取器</a:t>
            </a:r>
            <a:endParaRPr sz="1800">
              <a:latin typeface="宋体"/>
              <a:cs typeface="宋体"/>
            </a:endParaRPr>
          </a:p>
          <a:p>
            <a:pPr>
              <a:lnSpc>
                <a:spcPct val="100000"/>
              </a:lnSpc>
              <a:spcBef>
                <a:spcPts val="30"/>
              </a:spcBef>
              <a:buClr>
                <a:srgbClr val="1F487C"/>
              </a:buClr>
              <a:buFont typeface="Wingdings"/>
              <a:buChar char=""/>
            </a:pPr>
            <a:endParaRPr sz="1850">
              <a:latin typeface="Times New Roman"/>
              <a:cs typeface="Times New Roman"/>
            </a:endParaRPr>
          </a:p>
          <a:p>
            <a:pPr marL="299085" indent="-286385">
              <a:lnSpc>
                <a:spcPct val="100000"/>
              </a:lnSpc>
              <a:buClr>
                <a:srgbClr val="1F487C"/>
              </a:buClr>
              <a:buFont typeface="Wingdings"/>
              <a:buChar char=""/>
              <a:tabLst>
                <a:tab pos="299720" algn="l"/>
              </a:tabLst>
            </a:pPr>
            <a:r>
              <a:rPr sz="1800" dirty="0">
                <a:latin typeface="宋体"/>
                <a:cs typeface="宋体"/>
              </a:rPr>
              <a:t>全连接层</a:t>
            </a:r>
            <a:r>
              <a:rPr sz="1800" spc="-545" dirty="0">
                <a:latin typeface="宋体"/>
                <a:cs typeface="宋体"/>
              </a:rPr>
              <a:t> </a:t>
            </a:r>
            <a:r>
              <a:rPr sz="1800" dirty="0">
                <a:latin typeface="Calibri"/>
                <a:cs typeface="Calibri"/>
              </a:rPr>
              <a:t>=</a:t>
            </a:r>
            <a:r>
              <a:rPr sz="1800" spc="-40" dirty="0">
                <a:latin typeface="Calibri"/>
                <a:cs typeface="Calibri"/>
              </a:rPr>
              <a:t> </a:t>
            </a:r>
            <a:r>
              <a:rPr sz="1800" dirty="0">
                <a:latin typeface="宋体"/>
                <a:cs typeface="宋体"/>
              </a:rPr>
              <a:t>分类器</a:t>
            </a:r>
            <a:endParaRPr sz="1800">
              <a:latin typeface="宋体"/>
              <a:cs typeface="宋体"/>
            </a:endParaRPr>
          </a:p>
        </p:txBody>
      </p:sp>
      <p:sp>
        <p:nvSpPr>
          <p:cNvPr id="5" name="object 5"/>
          <p:cNvSpPr/>
          <p:nvPr/>
        </p:nvSpPr>
        <p:spPr>
          <a:xfrm>
            <a:off x="377952" y="3035807"/>
            <a:ext cx="4997196" cy="185470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72541"/>
            <a:ext cx="24765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卷积特征抽取过程</a:t>
            </a:r>
            <a:endParaRPr sz="2400">
              <a:latin typeface="宋体"/>
              <a:cs typeface="宋体"/>
            </a:endParaRPr>
          </a:p>
        </p:txBody>
      </p:sp>
      <p:sp>
        <p:nvSpPr>
          <p:cNvPr id="3" name="object 3"/>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
        <p:nvSpPr>
          <p:cNvPr id="5" name="object 5"/>
          <p:cNvSpPr/>
          <p:nvPr/>
        </p:nvSpPr>
        <p:spPr>
          <a:xfrm>
            <a:off x="2865120" y="1331975"/>
            <a:ext cx="6156959" cy="2555748"/>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7200" y="1274063"/>
            <a:ext cx="2505456" cy="28956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46075"/>
            <a:ext cx="1250950"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宋体"/>
                <a:cs typeface="宋体"/>
              </a:rPr>
              <a:t>人脸识别</a:t>
            </a:r>
            <a:endParaRPr sz="2400">
              <a:latin typeface="宋体"/>
              <a:cs typeface="宋体"/>
            </a:endParaRPr>
          </a:p>
        </p:txBody>
      </p:sp>
      <p:sp>
        <p:nvSpPr>
          <p:cNvPr id="3" name="object 3"/>
          <p:cNvSpPr/>
          <p:nvPr/>
        </p:nvSpPr>
        <p:spPr>
          <a:xfrm>
            <a:off x="944880" y="794004"/>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
        <p:nvSpPr>
          <p:cNvPr id="5" name="object 5"/>
          <p:cNvSpPr/>
          <p:nvPr/>
        </p:nvSpPr>
        <p:spPr>
          <a:xfrm>
            <a:off x="655319" y="801623"/>
            <a:ext cx="4360164" cy="252679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733544" y="2019300"/>
            <a:ext cx="4189476" cy="261823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49758"/>
            <a:ext cx="1863725" cy="391795"/>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宋体"/>
                <a:cs typeface="宋体"/>
              </a:rPr>
              <a:t>反向传播训练</a:t>
            </a:r>
            <a:endParaRPr sz="2400">
              <a:latin typeface="宋体"/>
              <a:cs typeface="宋体"/>
            </a:endParaRPr>
          </a:p>
        </p:txBody>
      </p:sp>
      <p:sp>
        <p:nvSpPr>
          <p:cNvPr id="3" name="object 3"/>
          <p:cNvSpPr txBox="1"/>
          <p:nvPr/>
        </p:nvSpPr>
        <p:spPr>
          <a:xfrm>
            <a:off x="535940" y="874013"/>
            <a:ext cx="8161655" cy="3867785"/>
          </a:xfrm>
          <a:prstGeom prst="rect">
            <a:avLst/>
          </a:prstGeom>
        </p:spPr>
        <p:txBody>
          <a:bodyPr vert="horz" wrap="square" lIns="0" tIns="12700" rIns="0" bIns="0" rtlCol="0">
            <a:spAutoFit/>
          </a:bodyPr>
          <a:lstStyle/>
          <a:p>
            <a:pPr marL="299085" indent="-286385">
              <a:lnSpc>
                <a:spcPct val="100000"/>
              </a:lnSpc>
              <a:spcBef>
                <a:spcPts val="100"/>
              </a:spcBef>
              <a:buFont typeface="Wingdings"/>
              <a:buChar char=""/>
              <a:tabLst>
                <a:tab pos="299085" algn="l"/>
                <a:tab pos="299720" algn="l"/>
              </a:tabLst>
            </a:pPr>
            <a:r>
              <a:rPr sz="1400" spc="-5" dirty="0">
                <a:solidFill>
                  <a:srgbClr val="D2523B"/>
                </a:solidFill>
                <a:latin typeface="Calibri"/>
                <a:cs typeface="Calibri"/>
              </a:rPr>
              <a:t>Step</a:t>
            </a:r>
            <a:r>
              <a:rPr sz="1400" spc="-25" dirty="0">
                <a:solidFill>
                  <a:srgbClr val="D2523B"/>
                </a:solidFill>
                <a:latin typeface="Calibri"/>
                <a:cs typeface="Calibri"/>
              </a:rPr>
              <a:t> </a:t>
            </a:r>
            <a:r>
              <a:rPr sz="1400" dirty="0">
                <a:solidFill>
                  <a:srgbClr val="D2523B"/>
                </a:solidFill>
                <a:latin typeface="Calibri"/>
                <a:cs typeface="Calibri"/>
              </a:rPr>
              <a:t>1:</a:t>
            </a:r>
            <a:r>
              <a:rPr sz="1400" spc="-10" dirty="0">
                <a:solidFill>
                  <a:srgbClr val="D2523B"/>
                </a:solidFill>
                <a:latin typeface="Calibri"/>
                <a:cs typeface="Calibri"/>
              </a:rPr>
              <a:t> </a:t>
            </a:r>
            <a:r>
              <a:rPr sz="1400" dirty="0">
                <a:latin typeface="宋体"/>
                <a:cs typeface="宋体"/>
              </a:rPr>
              <a:t>用随机数初始化所有的</a:t>
            </a:r>
            <a:r>
              <a:rPr sz="1400" spc="-15" dirty="0">
                <a:latin typeface="宋体"/>
                <a:cs typeface="宋体"/>
              </a:rPr>
              <a:t>滤</a:t>
            </a:r>
            <a:r>
              <a:rPr sz="1400" dirty="0">
                <a:latin typeface="宋体"/>
                <a:cs typeface="宋体"/>
              </a:rPr>
              <a:t>波器</a:t>
            </a:r>
            <a:r>
              <a:rPr sz="1400" spc="-15" dirty="0">
                <a:latin typeface="宋体"/>
                <a:cs typeface="宋体"/>
              </a:rPr>
              <a:t>和</a:t>
            </a:r>
            <a:r>
              <a:rPr sz="1400" dirty="0">
                <a:latin typeface="宋体"/>
                <a:cs typeface="宋体"/>
              </a:rPr>
              <a:t>参数</a:t>
            </a:r>
            <a:r>
              <a:rPr sz="1400" spc="-15" dirty="0">
                <a:latin typeface="Calibri"/>
                <a:cs typeface="Calibri"/>
              </a:rPr>
              <a:t>/</a:t>
            </a:r>
            <a:r>
              <a:rPr sz="1400" dirty="0">
                <a:latin typeface="宋体"/>
                <a:cs typeface="宋体"/>
              </a:rPr>
              <a:t>权重</a:t>
            </a:r>
            <a:endParaRPr sz="1400">
              <a:latin typeface="宋体"/>
              <a:cs typeface="宋体"/>
            </a:endParaRPr>
          </a:p>
          <a:p>
            <a:pPr>
              <a:lnSpc>
                <a:spcPct val="100000"/>
              </a:lnSpc>
              <a:spcBef>
                <a:spcPts val="5"/>
              </a:spcBef>
              <a:buClr>
                <a:srgbClr val="D2523B"/>
              </a:buClr>
              <a:buFont typeface="Wingdings"/>
              <a:buChar char=""/>
            </a:pPr>
            <a:endParaRPr sz="1450">
              <a:latin typeface="Times New Roman"/>
              <a:cs typeface="Times New Roman"/>
            </a:endParaRPr>
          </a:p>
          <a:p>
            <a:pPr marL="299085" marR="6350" indent="-286385">
              <a:lnSpc>
                <a:spcPct val="100000"/>
              </a:lnSpc>
              <a:buFont typeface="Wingdings"/>
              <a:buChar char=""/>
              <a:tabLst>
                <a:tab pos="299085" algn="l"/>
                <a:tab pos="299720" algn="l"/>
              </a:tabLst>
            </a:pPr>
            <a:r>
              <a:rPr sz="1400" spc="-5" dirty="0">
                <a:solidFill>
                  <a:srgbClr val="D2523B"/>
                </a:solidFill>
                <a:latin typeface="Calibri"/>
                <a:cs typeface="Calibri"/>
              </a:rPr>
              <a:t>Step</a:t>
            </a:r>
            <a:r>
              <a:rPr sz="1400" spc="15" dirty="0">
                <a:solidFill>
                  <a:srgbClr val="D2523B"/>
                </a:solidFill>
                <a:latin typeface="Calibri"/>
                <a:cs typeface="Calibri"/>
              </a:rPr>
              <a:t> </a:t>
            </a:r>
            <a:r>
              <a:rPr sz="1400" spc="-5" dirty="0">
                <a:solidFill>
                  <a:srgbClr val="D2523B"/>
                </a:solidFill>
                <a:latin typeface="Calibri"/>
                <a:cs typeface="Calibri"/>
              </a:rPr>
              <a:t>2:</a:t>
            </a:r>
            <a:r>
              <a:rPr sz="1400" spc="25" dirty="0">
                <a:solidFill>
                  <a:srgbClr val="D2523B"/>
                </a:solidFill>
                <a:latin typeface="Calibri"/>
                <a:cs typeface="Calibri"/>
              </a:rPr>
              <a:t> </a:t>
            </a:r>
            <a:r>
              <a:rPr sz="1400" dirty="0">
                <a:latin typeface="宋体"/>
                <a:cs typeface="宋体"/>
              </a:rPr>
              <a:t>网络将训练图片作为输</a:t>
            </a:r>
            <a:r>
              <a:rPr sz="1400" spc="-15" dirty="0">
                <a:latin typeface="宋体"/>
                <a:cs typeface="宋体"/>
              </a:rPr>
              <a:t>入</a:t>
            </a:r>
            <a:r>
              <a:rPr sz="1400" dirty="0">
                <a:latin typeface="宋体"/>
                <a:cs typeface="宋体"/>
              </a:rPr>
              <a:t>，执</a:t>
            </a:r>
            <a:r>
              <a:rPr sz="1400" spc="-15" dirty="0">
                <a:latin typeface="宋体"/>
                <a:cs typeface="宋体"/>
              </a:rPr>
              <a:t>行</a:t>
            </a:r>
            <a:r>
              <a:rPr sz="1400" dirty="0">
                <a:latin typeface="宋体"/>
                <a:cs typeface="宋体"/>
              </a:rPr>
              <a:t>前向</a:t>
            </a:r>
            <a:r>
              <a:rPr sz="1400" spc="-15" dirty="0">
                <a:latin typeface="宋体"/>
                <a:cs typeface="宋体"/>
              </a:rPr>
              <a:t>步</a:t>
            </a:r>
            <a:r>
              <a:rPr sz="1400" dirty="0">
                <a:latin typeface="宋体"/>
                <a:cs typeface="宋体"/>
              </a:rPr>
              <a:t>骤（</a:t>
            </a:r>
            <a:r>
              <a:rPr sz="1400" spc="-15" dirty="0">
                <a:latin typeface="宋体"/>
                <a:cs typeface="宋体"/>
              </a:rPr>
              <a:t>卷</a:t>
            </a:r>
            <a:r>
              <a:rPr sz="1400" dirty="0">
                <a:latin typeface="宋体"/>
                <a:cs typeface="宋体"/>
              </a:rPr>
              <a:t>积</a:t>
            </a:r>
            <a:r>
              <a:rPr sz="1400" spc="-10" dirty="0">
                <a:latin typeface="宋体"/>
                <a:cs typeface="宋体"/>
              </a:rPr>
              <a:t>，</a:t>
            </a:r>
            <a:r>
              <a:rPr sz="1400" spc="-10" dirty="0">
                <a:latin typeface="Calibri"/>
                <a:cs typeface="Calibri"/>
              </a:rPr>
              <a:t>ReLU</a:t>
            </a:r>
            <a:r>
              <a:rPr sz="1400" spc="-10" dirty="0">
                <a:latin typeface="宋体"/>
                <a:cs typeface="宋体"/>
              </a:rPr>
              <a:t>，</a:t>
            </a:r>
            <a:r>
              <a:rPr sz="1400" spc="-15" dirty="0">
                <a:latin typeface="宋体"/>
                <a:cs typeface="宋体"/>
              </a:rPr>
              <a:t>池</a:t>
            </a:r>
            <a:r>
              <a:rPr sz="1400" dirty="0">
                <a:latin typeface="宋体"/>
                <a:cs typeface="宋体"/>
              </a:rPr>
              <a:t>化以</a:t>
            </a:r>
            <a:r>
              <a:rPr sz="1400" spc="-15" dirty="0">
                <a:latin typeface="宋体"/>
                <a:cs typeface="宋体"/>
              </a:rPr>
              <a:t>及</a:t>
            </a:r>
            <a:r>
              <a:rPr sz="1400" dirty="0">
                <a:latin typeface="宋体"/>
                <a:cs typeface="宋体"/>
              </a:rPr>
              <a:t>全连</a:t>
            </a:r>
            <a:r>
              <a:rPr sz="1400" spc="-15" dirty="0">
                <a:latin typeface="宋体"/>
                <a:cs typeface="宋体"/>
              </a:rPr>
              <a:t>接</a:t>
            </a:r>
            <a:r>
              <a:rPr sz="1400" dirty="0">
                <a:latin typeface="宋体"/>
                <a:cs typeface="宋体"/>
              </a:rPr>
              <a:t>层的</a:t>
            </a:r>
            <a:r>
              <a:rPr sz="1400" spc="-15" dirty="0">
                <a:latin typeface="宋体"/>
                <a:cs typeface="宋体"/>
              </a:rPr>
              <a:t>前</a:t>
            </a:r>
            <a:r>
              <a:rPr sz="1400" dirty="0">
                <a:latin typeface="宋体"/>
                <a:cs typeface="宋体"/>
              </a:rPr>
              <a:t>向传</a:t>
            </a:r>
            <a:r>
              <a:rPr sz="1400" spc="-15" dirty="0">
                <a:latin typeface="宋体"/>
                <a:cs typeface="宋体"/>
              </a:rPr>
              <a:t>播</a:t>
            </a:r>
            <a:r>
              <a:rPr sz="1400" dirty="0">
                <a:latin typeface="宋体"/>
                <a:cs typeface="宋体"/>
              </a:rPr>
              <a:t>）并计 算每个类别的对应输出</a:t>
            </a:r>
            <a:r>
              <a:rPr sz="1400" spc="-15" dirty="0">
                <a:latin typeface="宋体"/>
                <a:cs typeface="宋体"/>
              </a:rPr>
              <a:t>概</a:t>
            </a:r>
            <a:r>
              <a:rPr sz="1400" dirty="0">
                <a:latin typeface="宋体"/>
                <a:cs typeface="宋体"/>
              </a:rPr>
              <a:t>率。</a:t>
            </a:r>
            <a:endParaRPr sz="1400">
              <a:latin typeface="宋体"/>
              <a:cs typeface="宋体"/>
            </a:endParaRPr>
          </a:p>
          <a:p>
            <a:pPr marL="756285" lvl="1" indent="-286385">
              <a:lnSpc>
                <a:spcPct val="100000"/>
              </a:lnSpc>
              <a:buFont typeface="Wingdings"/>
              <a:buChar char=""/>
              <a:tabLst>
                <a:tab pos="756285" algn="l"/>
                <a:tab pos="756920" algn="l"/>
              </a:tabLst>
            </a:pPr>
            <a:r>
              <a:rPr sz="1400" dirty="0">
                <a:latin typeface="宋体"/>
                <a:cs typeface="宋体"/>
              </a:rPr>
              <a:t>假设船图的输出概率是</a:t>
            </a:r>
            <a:r>
              <a:rPr sz="1400" spc="-5" dirty="0">
                <a:latin typeface="Calibri"/>
                <a:cs typeface="Calibri"/>
              </a:rPr>
              <a:t>[0.2,</a:t>
            </a:r>
            <a:r>
              <a:rPr sz="1400" spc="-55" dirty="0">
                <a:latin typeface="Calibri"/>
                <a:cs typeface="Calibri"/>
              </a:rPr>
              <a:t> </a:t>
            </a:r>
            <a:r>
              <a:rPr sz="1400" dirty="0">
                <a:latin typeface="Calibri"/>
                <a:cs typeface="Calibri"/>
              </a:rPr>
              <a:t>0.4,</a:t>
            </a:r>
            <a:r>
              <a:rPr sz="1400" spc="-25" dirty="0">
                <a:latin typeface="Calibri"/>
                <a:cs typeface="Calibri"/>
              </a:rPr>
              <a:t> </a:t>
            </a:r>
            <a:r>
              <a:rPr sz="1400" dirty="0">
                <a:latin typeface="Calibri"/>
                <a:cs typeface="Calibri"/>
              </a:rPr>
              <a:t>0.1,</a:t>
            </a:r>
            <a:r>
              <a:rPr sz="1400" spc="-25" dirty="0">
                <a:latin typeface="Calibri"/>
                <a:cs typeface="Calibri"/>
              </a:rPr>
              <a:t> </a:t>
            </a:r>
            <a:r>
              <a:rPr sz="1400" dirty="0">
                <a:latin typeface="Calibri"/>
                <a:cs typeface="Calibri"/>
              </a:rPr>
              <a:t>0.3]</a:t>
            </a:r>
            <a:endParaRPr sz="1400">
              <a:latin typeface="Calibri"/>
              <a:cs typeface="Calibri"/>
            </a:endParaRPr>
          </a:p>
          <a:p>
            <a:pPr marL="756285" lvl="1" indent="-286385">
              <a:lnSpc>
                <a:spcPct val="100000"/>
              </a:lnSpc>
              <a:spcBef>
                <a:spcPts val="5"/>
              </a:spcBef>
              <a:buFont typeface="Wingdings"/>
              <a:buChar char=""/>
              <a:tabLst>
                <a:tab pos="756285" algn="l"/>
                <a:tab pos="756920" algn="l"/>
              </a:tabLst>
            </a:pPr>
            <a:r>
              <a:rPr sz="1400" dirty="0">
                <a:latin typeface="宋体"/>
                <a:cs typeface="宋体"/>
              </a:rPr>
              <a:t>因为第一个训练样本的</a:t>
            </a:r>
            <a:r>
              <a:rPr sz="1400" spc="-10" dirty="0">
                <a:latin typeface="宋体"/>
                <a:cs typeface="宋体"/>
              </a:rPr>
              <a:t>权</a:t>
            </a:r>
            <a:r>
              <a:rPr sz="1400" dirty="0">
                <a:latin typeface="宋体"/>
                <a:cs typeface="宋体"/>
              </a:rPr>
              <a:t>重都</a:t>
            </a:r>
            <a:r>
              <a:rPr sz="1400" spc="-10" dirty="0">
                <a:latin typeface="宋体"/>
                <a:cs typeface="宋体"/>
              </a:rPr>
              <a:t>是</a:t>
            </a:r>
            <a:r>
              <a:rPr sz="1400" dirty="0">
                <a:latin typeface="宋体"/>
                <a:cs typeface="宋体"/>
              </a:rPr>
              <a:t>随机</a:t>
            </a:r>
            <a:r>
              <a:rPr sz="1400" spc="-10" dirty="0">
                <a:latin typeface="宋体"/>
                <a:cs typeface="宋体"/>
              </a:rPr>
              <a:t>的</a:t>
            </a:r>
            <a:r>
              <a:rPr sz="1400" dirty="0">
                <a:latin typeface="宋体"/>
                <a:cs typeface="宋体"/>
              </a:rPr>
              <a:t>，所</a:t>
            </a:r>
            <a:r>
              <a:rPr sz="1400" spc="-10" dirty="0">
                <a:latin typeface="宋体"/>
                <a:cs typeface="宋体"/>
              </a:rPr>
              <a:t>以</a:t>
            </a:r>
            <a:r>
              <a:rPr sz="1400" dirty="0">
                <a:latin typeface="宋体"/>
                <a:cs typeface="宋体"/>
              </a:rPr>
              <a:t>这个</a:t>
            </a:r>
            <a:r>
              <a:rPr sz="1400" spc="-10" dirty="0">
                <a:latin typeface="宋体"/>
                <a:cs typeface="宋体"/>
              </a:rPr>
              <a:t>输</a:t>
            </a:r>
            <a:r>
              <a:rPr sz="1400" dirty="0">
                <a:latin typeface="宋体"/>
                <a:cs typeface="宋体"/>
              </a:rPr>
              <a:t>出概</a:t>
            </a:r>
            <a:r>
              <a:rPr sz="1400" spc="-10" dirty="0">
                <a:latin typeface="宋体"/>
                <a:cs typeface="宋体"/>
              </a:rPr>
              <a:t>率</a:t>
            </a:r>
            <a:r>
              <a:rPr sz="1400" dirty="0">
                <a:latin typeface="宋体"/>
                <a:cs typeface="宋体"/>
              </a:rPr>
              <a:t>也跟</a:t>
            </a:r>
            <a:r>
              <a:rPr sz="1400" spc="-10" dirty="0">
                <a:latin typeface="宋体"/>
                <a:cs typeface="宋体"/>
              </a:rPr>
              <a:t>随</a:t>
            </a:r>
            <a:r>
              <a:rPr sz="1400" dirty="0">
                <a:latin typeface="宋体"/>
                <a:cs typeface="宋体"/>
              </a:rPr>
              <a:t>机的</a:t>
            </a:r>
            <a:r>
              <a:rPr sz="1400" spc="-45" dirty="0">
                <a:latin typeface="宋体"/>
                <a:cs typeface="宋体"/>
              </a:rPr>
              <a:t>差</a:t>
            </a:r>
            <a:r>
              <a:rPr sz="1400" dirty="0">
                <a:latin typeface="宋体"/>
                <a:cs typeface="宋体"/>
              </a:rPr>
              <a:t>不多</a:t>
            </a:r>
            <a:endParaRPr sz="1400">
              <a:latin typeface="宋体"/>
              <a:cs typeface="宋体"/>
            </a:endParaRPr>
          </a:p>
          <a:p>
            <a:pPr lvl="1">
              <a:lnSpc>
                <a:spcPct val="100000"/>
              </a:lnSpc>
              <a:spcBef>
                <a:spcPts val="10"/>
              </a:spcBef>
              <a:buFont typeface="Wingdings"/>
              <a:buChar char=""/>
            </a:pPr>
            <a:endParaRPr sz="1450">
              <a:latin typeface="Times New Roman"/>
              <a:cs typeface="Times New Roman"/>
            </a:endParaRPr>
          </a:p>
          <a:p>
            <a:pPr marL="299085" indent="-286385">
              <a:lnSpc>
                <a:spcPct val="100000"/>
              </a:lnSpc>
              <a:buFont typeface="Wingdings"/>
              <a:buChar char=""/>
              <a:tabLst>
                <a:tab pos="299085" algn="l"/>
                <a:tab pos="299720" algn="l"/>
              </a:tabLst>
            </a:pPr>
            <a:r>
              <a:rPr sz="1400" spc="-5" dirty="0">
                <a:solidFill>
                  <a:srgbClr val="D2523B"/>
                </a:solidFill>
                <a:latin typeface="Calibri"/>
                <a:cs typeface="Calibri"/>
              </a:rPr>
              <a:t>Step</a:t>
            </a:r>
            <a:r>
              <a:rPr sz="1400" spc="-45" dirty="0">
                <a:solidFill>
                  <a:srgbClr val="D2523B"/>
                </a:solidFill>
                <a:latin typeface="Calibri"/>
                <a:cs typeface="Calibri"/>
              </a:rPr>
              <a:t> </a:t>
            </a:r>
            <a:r>
              <a:rPr sz="1400" dirty="0">
                <a:solidFill>
                  <a:srgbClr val="D2523B"/>
                </a:solidFill>
                <a:latin typeface="Calibri"/>
                <a:cs typeface="Calibri"/>
              </a:rPr>
              <a:t>3:</a:t>
            </a:r>
            <a:r>
              <a:rPr sz="1400" spc="-30" dirty="0">
                <a:solidFill>
                  <a:srgbClr val="D2523B"/>
                </a:solidFill>
                <a:latin typeface="Calibri"/>
                <a:cs typeface="Calibri"/>
              </a:rPr>
              <a:t> </a:t>
            </a:r>
            <a:r>
              <a:rPr sz="1400" dirty="0">
                <a:latin typeface="宋体"/>
                <a:cs typeface="宋体"/>
              </a:rPr>
              <a:t>计算输出层的总误差</a:t>
            </a:r>
            <a:endParaRPr sz="1400">
              <a:latin typeface="宋体"/>
              <a:cs typeface="宋体"/>
            </a:endParaRPr>
          </a:p>
          <a:p>
            <a:pPr marL="756285" lvl="1" indent="-286385">
              <a:lnSpc>
                <a:spcPct val="100000"/>
              </a:lnSpc>
              <a:buFont typeface="Wingdings"/>
              <a:buChar char=""/>
              <a:tabLst>
                <a:tab pos="756285" algn="l"/>
                <a:tab pos="756920" algn="l"/>
              </a:tabLst>
            </a:pPr>
            <a:r>
              <a:rPr sz="1400" dirty="0">
                <a:latin typeface="宋体"/>
                <a:cs typeface="宋体"/>
              </a:rPr>
              <a:t>总误差</a:t>
            </a:r>
            <a:r>
              <a:rPr sz="1400" spc="-5" dirty="0">
                <a:latin typeface="Calibri"/>
                <a:cs typeface="Calibri"/>
              </a:rPr>
              <a:t>=1/2</a:t>
            </a:r>
            <a:r>
              <a:rPr sz="1400" spc="-35" dirty="0">
                <a:latin typeface="Calibri"/>
                <a:cs typeface="Calibri"/>
              </a:rPr>
              <a:t> </a:t>
            </a:r>
            <a:r>
              <a:rPr sz="1400" dirty="0">
                <a:latin typeface="Calibri"/>
                <a:cs typeface="Calibri"/>
              </a:rPr>
              <a:t>∑</a:t>
            </a:r>
            <a:r>
              <a:rPr sz="1400" spc="-35" dirty="0">
                <a:latin typeface="Calibri"/>
                <a:cs typeface="Calibri"/>
              </a:rPr>
              <a:t> </a:t>
            </a:r>
            <a:r>
              <a:rPr sz="1400" spc="-10" dirty="0">
                <a:latin typeface="Calibri"/>
                <a:cs typeface="Calibri"/>
              </a:rPr>
              <a:t>(</a:t>
            </a:r>
            <a:r>
              <a:rPr sz="1400" dirty="0">
                <a:latin typeface="宋体"/>
                <a:cs typeface="宋体"/>
              </a:rPr>
              <a:t>目标概率</a:t>
            </a:r>
            <a:r>
              <a:rPr sz="1400" spc="-5" dirty="0">
                <a:latin typeface="Calibri"/>
                <a:cs typeface="Calibri"/>
              </a:rPr>
              <a:t>−</a:t>
            </a:r>
            <a:r>
              <a:rPr sz="1400" dirty="0">
                <a:latin typeface="宋体"/>
                <a:cs typeface="宋体"/>
              </a:rPr>
              <a:t>输出概率</a:t>
            </a:r>
            <a:r>
              <a:rPr sz="1400" spc="-5" dirty="0">
                <a:latin typeface="Calibri"/>
                <a:cs typeface="Calibri"/>
              </a:rPr>
              <a:t>)^2</a:t>
            </a:r>
            <a:endParaRPr sz="1400">
              <a:latin typeface="Calibri"/>
              <a:cs typeface="Calibri"/>
            </a:endParaRPr>
          </a:p>
          <a:p>
            <a:pPr lvl="1">
              <a:lnSpc>
                <a:spcPct val="100000"/>
              </a:lnSpc>
              <a:spcBef>
                <a:spcPts val="15"/>
              </a:spcBef>
              <a:buFont typeface="Wingdings"/>
              <a:buChar char=""/>
            </a:pPr>
            <a:endParaRPr sz="1450">
              <a:latin typeface="Times New Roman"/>
              <a:cs typeface="Times New Roman"/>
            </a:endParaRPr>
          </a:p>
          <a:p>
            <a:pPr marL="299085" marR="127635" indent="-286385">
              <a:lnSpc>
                <a:spcPct val="100000"/>
              </a:lnSpc>
              <a:buFont typeface="Wingdings"/>
              <a:buChar char=""/>
              <a:tabLst>
                <a:tab pos="299085" algn="l"/>
                <a:tab pos="299720" algn="l"/>
              </a:tabLst>
            </a:pPr>
            <a:r>
              <a:rPr sz="1400" spc="-5" dirty="0">
                <a:solidFill>
                  <a:srgbClr val="D2523B"/>
                </a:solidFill>
                <a:latin typeface="Calibri"/>
                <a:cs typeface="Calibri"/>
              </a:rPr>
              <a:t>Step</a:t>
            </a:r>
            <a:r>
              <a:rPr sz="1400" spc="25" dirty="0">
                <a:solidFill>
                  <a:srgbClr val="D2523B"/>
                </a:solidFill>
                <a:latin typeface="Calibri"/>
                <a:cs typeface="Calibri"/>
              </a:rPr>
              <a:t> </a:t>
            </a:r>
            <a:r>
              <a:rPr sz="1400" spc="-5" dirty="0">
                <a:solidFill>
                  <a:srgbClr val="D2523B"/>
                </a:solidFill>
                <a:latin typeface="Calibri"/>
                <a:cs typeface="Calibri"/>
              </a:rPr>
              <a:t>4:</a:t>
            </a:r>
            <a:r>
              <a:rPr sz="1400" spc="30" dirty="0">
                <a:solidFill>
                  <a:srgbClr val="D2523B"/>
                </a:solidFill>
                <a:latin typeface="Calibri"/>
                <a:cs typeface="Calibri"/>
              </a:rPr>
              <a:t> </a:t>
            </a:r>
            <a:r>
              <a:rPr sz="1400" dirty="0">
                <a:latin typeface="宋体"/>
                <a:cs typeface="宋体"/>
              </a:rPr>
              <a:t>反向传播算法计算误差</a:t>
            </a:r>
            <a:r>
              <a:rPr sz="1400" spc="-15" dirty="0">
                <a:latin typeface="宋体"/>
                <a:cs typeface="宋体"/>
              </a:rPr>
              <a:t>相</a:t>
            </a:r>
            <a:r>
              <a:rPr sz="1400" dirty="0">
                <a:latin typeface="宋体"/>
                <a:cs typeface="宋体"/>
              </a:rPr>
              <a:t>对于</a:t>
            </a:r>
            <a:r>
              <a:rPr sz="1400" spc="-15" dirty="0">
                <a:latin typeface="宋体"/>
                <a:cs typeface="宋体"/>
              </a:rPr>
              <a:t>所</a:t>
            </a:r>
            <a:r>
              <a:rPr sz="1400" dirty="0">
                <a:latin typeface="宋体"/>
                <a:cs typeface="宋体"/>
              </a:rPr>
              <a:t>有权</a:t>
            </a:r>
            <a:r>
              <a:rPr sz="1400" spc="-15" dirty="0">
                <a:latin typeface="宋体"/>
                <a:cs typeface="宋体"/>
              </a:rPr>
              <a:t>重</a:t>
            </a:r>
            <a:r>
              <a:rPr sz="1400" dirty="0">
                <a:latin typeface="宋体"/>
                <a:cs typeface="宋体"/>
              </a:rPr>
              <a:t>的梯</a:t>
            </a:r>
            <a:r>
              <a:rPr sz="1400" spc="-15" dirty="0">
                <a:latin typeface="宋体"/>
                <a:cs typeface="宋体"/>
              </a:rPr>
              <a:t>度</a:t>
            </a:r>
            <a:r>
              <a:rPr sz="1400" dirty="0">
                <a:latin typeface="宋体"/>
                <a:cs typeface="宋体"/>
              </a:rPr>
              <a:t>，并</a:t>
            </a:r>
            <a:r>
              <a:rPr sz="1400" spc="-15" dirty="0">
                <a:latin typeface="宋体"/>
                <a:cs typeface="宋体"/>
              </a:rPr>
              <a:t>用</a:t>
            </a:r>
            <a:r>
              <a:rPr sz="1400" dirty="0">
                <a:latin typeface="宋体"/>
                <a:cs typeface="宋体"/>
              </a:rPr>
              <a:t>梯度</a:t>
            </a:r>
            <a:r>
              <a:rPr sz="1400" spc="-15" dirty="0">
                <a:latin typeface="宋体"/>
                <a:cs typeface="宋体"/>
              </a:rPr>
              <a:t>下</a:t>
            </a:r>
            <a:r>
              <a:rPr sz="1400" dirty="0">
                <a:latin typeface="宋体"/>
                <a:cs typeface="宋体"/>
              </a:rPr>
              <a:t>降法</a:t>
            </a:r>
            <a:r>
              <a:rPr sz="1400" spc="-15" dirty="0">
                <a:latin typeface="宋体"/>
                <a:cs typeface="宋体"/>
              </a:rPr>
              <a:t>更</a:t>
            </a:r>
            <a:r>
              <a:rPr sz="1400" dirty="0">
                <a:latin typeface="宋体"/>
                <a:cs typeface="宋体"/>
              </a:rPr>
              <a:t>新所</a:t>
            </a:r>
            <a:r>
              <a:rPr sz="1400" spc="-15" dirty="0">
                <a:latin typeface="宋体"/>
                <a:cs typeface="宋体"/>
              </a:rPr>
              <a:t>有</a:t>
            </a:r>
            <a:r>
              <a:rPr sz="1400" dirty="0">
                <a:latin typeface="宋体"/>
                <a:cs typeface="宋体"/>
              </a:rPr>
              <a:t>的滤</a:t>
            </a:r>
            <a:r>
              <a:rPr sz="1400" spc="-15" dirty="0">
                <a:latin typeface="宋体"/>
                <a:cs typeface="宋体"/>
              </a:rPr>
              <a:t>波</a:t>
            </a:r>
            <a:r>
              <a:rPr sz="1400" spc="0" dirty="0">
                <a:latin typeface="宋体"/>
                <a:cs typeface="宋体"/>
              </a:rPr>
              <a:t>器</a:t>
            </a:r>
            <a:r>
              <a:rPr sz="1400" spc="-5" dirty="0">
                <a:latin typeface="Calibri"/>
                <a:cs typeface="Calibri"/>
              </a:rPr>
              <a:t>/</a:t>
            </a:r>
            <a:r>
              <a:rPr sz="1400" spc="-15" dirty="0">
                <a:latin typeface="宋体"/>
                <a:cs typeface="宋体"/>
              </a:rPr>
              <a:t>权</a:t>
            </a:r>
            <a:r>
              <a:rPr sz="1400" dirty="0">
                <a:latin typeface="宋体"/>
                <a:cs typeface="宋体"/>
              </a:rPr>
              <a:t>重和参 数的值，以使输出误差</a:t>
            </a:r>
            <a:r>
              <a:rPr sz="1400" spc="-15" dirty="0">
                <a:latin typeface="宋体"/>
                <a:cs typeface="宋体"/>
              </a:rPr>
              <a:t>最</a:t>
            </a:r>
            <a:r>
              <a:rPr sz="1400" dirty="0">
                <a:latin typeface="宋体"/>
                <a:cs typeface="宋体"/>
              </a:rPr>
              <a:t>小化。</a:t>
            </a:r>
            <a:endParaRPr sz="1400">
              <a:latin typeface="宋体"/>
              <a:cs typeface="宋体"/>
            </a:endParaRPr>
          </a:p>
          <a:p>
            <a:pPr marL="756285" lvl="1" indent="-286385">
              <a:lnSpc>
                <a:spcPct val="100000"/>
              </a:lnSpc>
              <a:buFont typeface="Wingdings"/>
              <a:buChar char=""/>
              <a:tabLst>
                <a:tab pos="756285" algn="l"/>
                <a:tab pos="756920" algn="l"/>
              </a:tabLst>
            </a:pPr>
            <a:r>
              <a:rPr sz="1400" dirty="0">
                <a:latin typeface="宋体"/>
                <a:cs typeface="宋体"/>
              </a:rPr>
              <a:t>权重的调整程度与其对</a:t>
            </a:r>
            <a:r>
              <a:rPr sz="1400" spc="-15" dirty="0">
                <a:latin typeface="宋体"/>
                <a:cs typeface="宋体"/>
              </a:rPr>
              <a:t>总</a:t>
            </a:r>
            <a:r>
              <a:rPr sz="1400" dirty="0">
                <a:latin typeface="宋体"/>
                <a:cs typeface="宋体"/>
              </a:rPr>
              <a:t>误差</a:t>
            </a:r>
            <a:r>
              <a:rPr sz="1400" spc="-15" dirty="0">
                <a:latin typeface="宋体"/>
                <a:cs typeface="宋体"/>
              </a:rPr>
              <a:t>的</a:t>
            </a:r>
            <a:r>
              <a:rPr sz="1400" dirty="0">
                <a:latin typeface="宋体"/>
                <a:cs typeface="宋体"/>
              </a:rPr>
              <a:t>贡献</a:t>
            </a:r>
            <a:r>
              <a:rPr sz="1400" spc="-15" dirty="0">
                <a:latin typeface="宋体"/>
                <a:cs typeface="宋体"/>
              </a:rPr>
              <a:t>成</a:t>
            </a:r>
            <a:r>
              <a:rPr sz="1400" dirty="0">
                <a:latin typeface="宋体"/>
                <a:cs typeface="宋体"/>
              </a:rPr>
              <a:t>正比。</a:t>
            </a:r>
            <a:endParaRPr sz="1400">
              <a:latin typeface="宋体"/>
              <a:cs typeface="宋体"/>
            </a:endParaRPr>
          </a:p>
          <a:p>
            <a:pPr marL="756285" marR="33020" lvl="1" indent="-286385" algn="just">
              <a:lnSpc>
                <a:spcPct val="100000"/>
              </a:lnSpc>
              <a:buFont typeface="Wingdings"/>
              <a:buChar char=""/>
              <a:tabLst>
                <a:tab pos="756920" algn="l"/>
              </a:tabLst>
            </a:pPr>
            <a:r>
              <a:rPr sz="1400" dirty="0">
                <a:latin typeface="宋体"/>
                <a:cs typeface="宋体"/>
              </a:rPr>
              <a:t>当同一图像再次被输入</a:t>
            </a:r>
            <a:r>
              <a:rPr sz="1400" spc="-15" dirty="0">
                <a:latin typeface="宋体"/>
                <a:cs typeface="宋体"/>
              </a:rPr>
              <a:t>，</a:t>
            </a:r>
            <a:r>
              <a:rPr sz="1400" dirty="0">
                <a:latin typeface="宋体"/>
                <a:cs typeface="宋体"/>
              </a:rPr>
              <a:t>这次</a:t>
            </a:r>
            <a:r>
              <a:rPr sz="1400" spc="-15" dirty="0">
                <a:latin typeface="宋体"/>
                <a:cs typeface="宋体"/>
              </a:rPr>
              <a:t>的</a:t>
            </a:r>
            <a:r>
              <a:rPr sz="1400" dirty="0">
                <a:latin typeface="宋体"/>
                <a:cs typeface="宋体"/>
              </a:rPr>
              <a:t>输出</a:t>
            </a:r>
            <a:r>
              <a:rPr sz="1400" spc="-15" dirty="0">
                <a:latin typeface="宋体"/>
                <a:cs typeface="宋体"/>
              </a:rPr>
              <a:t>概</a:t>
            </a:r>
            <a:r>
              <a:rPr sz="1400" dirty="0">
                <a:latin typeface="宋体"/>
                <a:cs typeface="宋体"/>
              </a:rPr>
              <a:t>率可</a:t>
            </a:r>
            <a:r>
              <a:rPr sz="1400" spc="-15" dirty="0">
                <a:latin typeface="宋体"/>
                <a:cs typeface="宋体"/>
              </a:rPr>
              <a:t>能</a:t>
            </a:r>
            <a:r>
              <a:rPr sz="1400" dirty="0">
                <a:latin typeface="宋体"/>
                <a:cs typeface="宋体"/>
              </a:rPr>
              <a:t>是</a:t>
            </a:r>
            <a:r>
              <a:rPr sz="1400" spc="-5" dirty="0">
                <a:latin typeface="Calibri"/>
                <a:cs typeface="Calibri"/>
              </a:rPr>
              <a:t>[0.1,</a:t>
            </a:r>
            <a:r>
              <a:rPr sz="1400" spc="-30" dirty="0">
                <a:latin typeface="Calibri"/>
                <a:cs typeface="Calibri"/>
              </a:rPr>
              <a:t> </a:t>
            </a:r>
            <a:r>
              <a:rPr sz="1400" dirty="0">
                <a:latin typeface="Calibri"/>
                <a:cs typeface="Calibri"/>
              </a:rPr>
              <a:t>0.1,</a:t>
            </a:r>
            <a:r>
              <a:rPr sz="1400" spc="-5" dirty="0">
                <a:latin typeface="Calibri"/>
                <a:cs typeface="Calibri"/>
              </a:rPr>
              <a:t> </a:t>
            </a:r>
            <a:r>
              <a:rPr sz="1400" dirty="0">
                <a:latin typeface="Calibri"/>
                <a:cs typeface="Calibri"/>
              </a:rPr>
              <a:t>0.7,</a:t>
            </a:r>
            <a:r>
              <a:rPr sz="1400" spc="-5" dirty="0">
                <a:latin typeface="Calibri"/>
                <a:cs typeface="Calibri"/>
              </a:rPr>
              <a:t> </a:t>
            </a:r>
            <a:r>
              <a:rPr sz="1400" dirty="0">
                <a:latin typeface="Calibri"/>
                <a:cs typeface="Calibri"/>
              </a:rPr>
              <a:t>0.1]</a:t>
            </a:r>
            <a:r>
              <a:rPr sz="1400" dirty="0">
                <a:latin typeface="宋体"/>
                <a:cs typeface="宋体"/>
              </a:rPr>
              <a:t>，与目标</a:t>
            </a:r>
            <a:r>
              <a:rPr sz="1400" dirty="0">
                <a:latin typeface="Calibri"/>
                <a:cs typeface="Calibri"/>
              </a:rPr>
              <a:t>[0,</a:t>
            </a:r>
            <a:r>
              <a:rPr sz="1400" spc="-30" dirty="0">
                <a:latin typeface="Calibri"/>
                <a:cs typeface="Calibri"/>
              </a:rPr>
              <a:t> </a:t>
            </a:r>
            <a:r>
              <a:rPr sz="1400" dirty="0">
                <a:latin typeface="Calibri"/>
                <a:cs typeface="Calibri"/>
              </a:rPr>
              <a:t>0,</a:t>
            </a:r>
            <a:r>
              <a:rPr sz="1400" spc="-10" dirty="0">
                <a:latin typeface="Calibri"/>
                <a:cs typeface="Calibri"/>
              </a:rPr>
              <a:t> </a:t>
            </a:r>
            <a:r>
              <a:rPr sz="1400" dirty="0">
                <a:latin typeface="Calibri"/>
                <a:cs typeface="Calibri"/>
              </a:rPr>
              <a:t>1, 0]</a:t>
            </a:r>
            <a:r>
              <a:rPr sz="1400" dirty="0">
                <a:latin typeface="宋体"/>
                <a:cs typeface="宋体"/>
              </a:rPr>
              <a:t>更接近了。 这说明我们的神经网络</a:t>
            </a:r>
            <a:r>
              <a:rPr sz="1400" spc="-15" dirty="0">
                <a:latin typeface="宋体"/>
                <a:cs typeface="宋体"/>
              </a:rPr>
              <a:t>已</a:t>
            </a:r>
            <a:r>
              <a:rPr sz="1400" dirty="0">
                <a:latin typeface="宋体"/>
                <a:cs typeface="宋体"/>
              </a:rPr>
              <a:t>经学</a:t>
            </a:r>
            <a:r>
              <a:rPr sz="1400" spc="-15" dirty="0">
                <a:latin typeface="宋体"/>
                <a:cs typeface="宋体"/>
              </a:rPr>
              <a:t>习</a:t>
            </a:r>
            <a:r>
              <a:rPr sz="1400" dirty="0">
                <a:latin typeface="宋体"/>
                <a:cs typeface="宋体"/>
              </a:rPr>
              <a:t>分类</a:t>
            </a:r>
            <a:r>
              <a:rPr sz="1400" spc="-15" dirty="0">
                <a:latin typeface="宋体"/>
                <a:cs typeface="宋体"/>
              </a:rPr>
              <a:t>特</a:t>
            </a:r>
            <a:r>
              <a:rPr sz="1400" dirty="0">
                <a:latin typeface="宋体"/>
                <a:cs typeface="宋体"/>
              </a:rPr>
              <a:t>定图</a:t>
            </a:r>
            <a:r>
              <a:rPr sz="1400" spc="-5" dirty="0">
                <a:latin typeface="宋体"/>
                <a:cs typeface="宋体"/>
              </a:rPr>
              <a:t>片</a:t>
            </a:r>
            <a:r>
              <a:rPr sz="1400" spc="0" dirty="0">
                <a:latin typeface="宋体"/>
                <a:cs typeface="宋体"/>
              </a:rPr>
              <a:t>了</a:t>
            </a:r>
            <a:r>
              <a:rPr sz="1400" dirty="0">
                <a:latin typeface="宋体"/>
                <a:cs typeface="宋体"/>
              </a:rPr>
              <a:t>，</a:t>
            </a:r>
            <a:r>
              <a:rPr sz="1400" spc="-10" dirty="0">
                <a:latin typeface="宋体"/>
                <a:cs typeface="宋体"/>
              </a:rPr>
              <a:t>学</a:t>
            </a:r>
            <a:r>
              <a:rPr sz="1400" spc="0" dirty="0">
                <a:latin typeface="宋体"/>
                <a:cs typeface="宋体"/>
              </a:rPr>
              <a:t>习</a:t>
            </a:r>
            <a:r>
              <a:rPr sz="1400" dirty="0">
                <a:latin typeface="宋体"/>
                <a:cs typeface="宋体"/>
              </a:rPr>
              <a:t>的</a:t>
            </a:r>
            <a:r>
              <a:rPr sz="1400" spc="-10" dirty="0">
                <a:latin typeface="宋体"/>
                <a:cs typeface="宋体"/>
              </a:rPr>
              <a:t>方</a:t>
            </a:r>
            <a:r>
              <a:rPr sz="1400" spc="0" dirty="0">
                <a:latin typeface="宋体"/>
                <a:cs typeface="宋体"/>
              </a:rPr>
              <a:t>式</a:t>
            </a:r>
            <a:r>
              <a:rPr sz="1400" dirty="0">
                <a:latin typeface="宋体"/>
                <a:cs typeface="宋体"/>
              </a:rPr>
              <a:t>是</a:t>
            </a:r>
            <a:r>
              <a:rPr sz="1400" spc="-10" dirty="0">
                <a:latin typeface="宋体"/>
                <a:cs typeface="宋体"/>
              </a:rPr>
              <a:t>调</a:t>
            </a:r>
            <a:r>
              <a:rPr sz="1400" spc="0" dirty="0">
                <a:latin typeface="宋体"/>
                <a:cs typeface="宋体"/>
              </a:rPr>
              <a:t>整</a:t>
            </a:r>
            <a:r>
              <a:rPr sz="1400" dirty="0">
                <a:latin typeface="宋体"/>
                <a:cs typeface="宋体"/>
              </a:rPr>
              <a:t>权</a:t>
            </a:r>
            <a:r>
              <a:rPr sz="1400" spc="-10" dirty="0">
                <a:latin typeface="宋体"/>
                <a:cs typeface="宋体"/>
              </a:rPr>
              <a:t>重</a:t>
            </a:r>
            <a:r>
              <a:rPr sz="1400" spc="-5" dirty="0">
                <a:latin typeface="Calibri"/>
                <a:cs typeface="Calibri"/>
              </a:rPr>
              <a:t>/</a:t>
            </a:r>
            <a:r>
              <a:rPr sz="1400" spc="0" dirty="0">
                <a:latin typeface="宋体"/>
                <a:cs typeface="宋体"/>
              </a:rPr>
              <a:t>滤</a:t>
            </a:r>
            <a:r>
              <a:rPr sz="1400" spc="-15" dirty="0">
                <a:latin typeface="宋体"/>
                <a:cs typeface="宋体"/>
              </a:rPr>
              <a:t>波</a:t>
            </a:r>
            <a:r>
              <a:rPr sz="1400" spc="0" dirty="0">
                <a:latin typeface="宋体"/>
                <a:cs typeface="宋体"/>
              </a:rPr>
              <a:t>器</a:t>
            </a:r>
            <a:r>
              <a:rPr sz="1400" dirty="0">
                <a:latin typeface="宋体"/>
                <a:cs typeface="宋体"/>
              </a:rPr>
              <a:t>以</a:t>
            </a:r>
            <a:r>
              <a:rPr sz="1400" spc="-10" dirty="0">
                <a:latin typeface="宋体"/>
                <a:cs typeface="宋体"/>
              </a:rPr>
              <a:t>降</a:t>
            </a:r>
            <a:r>
              <a:rPr sz="1400" spc="0" dirty="0">
                <a:latin typeface="宋体"/>
                <a:cs typeface="宋体"/>
              </a:rPr>
              <a:t>低</a:t>
            </a:r>
            <a:r>
              <a:rPr sz="1400" dirty="0">
                <a:latin typeface="宋体"/>
                <a:cs typeface="宋体"/>
              </a:rPr>
              <a:t>输</a:t>
            </a:r>
            <a:r>
              <a:rPr sz="1400" spc="-10" dirty="0">
                <a:latin typeface="宋体"/>
                <a:cs typeface="宋体"/>
              </a:rPr>
              <a:t>出</a:t>
            </a:r>
            <a:r>
              <a:rPr sz="1400" spc="0" dirty="0">
                <a:latin typeface="宋体"/>
                <a:cs typeface="宋体"/>
              </a:rPr>
              <a:t>误 </a:t>
            </a:r>
            <a:r>
              <a:rPr sz="1400" dirty="0">
                <a:latin typeface="宋体"/>
                <a:cs typeface="宋体"/>
              </a:rPr>
              <a:t>差。</a:t>
            </a:r>
            <a:endParaRPr sz="1400">
              <a:latin typeface="宋体"/>
              <a:cs typeface="宋体"/>
            </a:endParaRPr>
          </a:p>
          <a:p>
            <a:pPr marL="756285" marR="5080" lvl="1" indent="-286385">
              <a:lnSpc>
                <a:spcPct val="100000"/>
              </a:lnSpc>
              <a:buFont typeface="Wingdings"/>
              <a:buChar char=""/>
              <a:tabLst>
                <a:tab pos="756285" algn="l"/>
                <a:tab pos="756920" algn="l"/>
              </a:tabLst>
            </a:pPr>
            <a:r>
              <a:rPr sz="1400" dirty="0">
                <a:latin typeface="宋体"/>
                <a:cs typeface="宋体"/>
              </a:rPr>
              <a:t>如滤波器个数、滤波器</a:t>
            </a:r>
            <a:r>
              <a:rPr sz="1400" spc="-15" dirty="0">
                <a:latin typeface="宋体"/>
                <a:cs typeface="宋体"/>
              </a:rPr>
              <a:t>尺</a:t>
            </a:r>
            <a:r>
              <a:rPr sz="1400" dirty="0">
                <a:latin typeface="宋体"/>
                <a:cs typeface="宋体"/>
              </a:rPr>
              <a:t>寸、</a:t>
            </a:r>
            <a:r>
              <a:rPr sz="1400" spc="-15" dirty="0">
                <a:latin typeface="宋体"/>
                <a:cs typeface="宋体"/>
              </a:rPr>
              <a:t>网</a:t>
            </a:r>
            <a:r>
              <a:rPr sz="1400" dirty="0">
                <a:latin typeface="宋体"/>
                <a:cs typeface="宋体"/>
              </a:rPr>
              <a:t>络架</a:t>
            </a:r>
            <a:r>
              <a:rPr sz="1400" spc="-15" dirty="0">
                <a:latin typeface="宋体"/>
                <a:cs typeface="宋体"/>
              </a:rPr>
              <a:t>构</a:t>
            </a:r>
            <a:r>
              <a:rPr sz="1400" dirty="0">
                <a:latin typeface="宋体"/>
                <a:cs typeface="宋体"/>
              </a:rPr>
              <a:t>这些</a:t>
            </a:r>
            <a:r>
              <a:rPr sz="1400" spc="-15" dirty="0">
                <a:latin typeface="宋体"/>
                <a:cs typeface="宋体"/>
              </a:rPr>
              <a:t>参</a:t>
            </a:r>
            <a:r>
              <a:rPr sz="1400" dirty="0">
                <a:latin typeface="宋体"/>
                <a:cs typeface="宋体"/>
              </a:rPr>
              <a:t>数，</a:t>
            </a:r>
            <a:r>
              <a:rPr sz="1400" spc="-15" dirty="0">
                <a:latin typeface="宋体"/>
                <a:cs typeface="宋体"/>
              </a:rPr>
              <a:t>是</a:t>
            </a:r>
            <a:r>
              <a:rPr sz="1400" dirty="0">
                <a:latin typeface="宋体"/>
                <a:cs typeface="宋体"/>
              </a:rPr>
              <a:t>在</a:t>
            </a:r>
            <a:r>
              <a:rPr sz="1400" spc="-5" dirty="0">
                <a:latin typeface="Calibri"/>
                <a:cs typeface="Calibri"/>
              </a:rPr>
              <a:t>Step</a:t>
            </a:r>
            <a:r>
              <a:rPr sz="1400" spc="10" dirty="0">
                <a:latin typeface="Calibri"/>
                <a:cs typeface="Calibri"/>
              </a:rPr>
              <a:t> </a:t>
            </a:r>
            <a:r>
              <a:rPr sz="1400" spc="-5" dirty="0">
                <a:latin typeface="Calibri"/>
                <a:cs typeface="Calibri"/>
              </a:rPr>
              <a:t>1</a:t>
            </a:r>
            <a:r>
              <a:rPr sz="1400" dirty="0">
                <a:latin typeface="宋体"/>
                <a:cs typeface="宋体"/>
              </a:rPr>
              <a:t>之前就已经固定的，且不会</a:t>
            </a:r>
            <a:r>
              <a:rPr sz="1400" spc="-15" dirty="0">
                <a:latin typeface="宋体"/>
                <a:cs typeface="宋体"/>
              </a:rPr>
              <a:t>在</a:t>
            </a:r>
            <a:r>
              <a:rPr sz="1400" dirty="0">
                <a:latin typeface="宋体"/>
                <a:cs typeface="宋体"/>
              </a:rPr>
              <a:t>训练 过程中改变</a:t>
            </a:r>
            <a:r>
              <a:rPr sz="1400" dirty="0">
                <a:latin typeface="Calibri"/>
                <a:cs typeface="Calibri"/>
              </a:rPr>
              <a:t>——</a:t>
            </a:r>
            <a:r>
              <a:rPr sz="1400" spc="-15" dirty="0">
                <a:latin typeface="宋体"/>
                <a:cs typeface="宋体"/>
              </a:rPr>
              <a:t>只</a:t>
            </a:r>
            <a:r>
              <a:rPr sz="1400" dirty="0">
                <a:latin typeface="宋体"/>
                <a:cs typeface="宋体"/>
              </a:rPr>
              <a:t>有滤</a:t>
            </a:r>
            <a:r>
              <a:rPr sz="1400" spc="-15" dirty="0">
                <a:latin typeface="宋体"/>
                <a:cs typeface="宋体"/>
              </a:rPr>
              <a:t>波</a:t>
            </a:r>
            <a:r>
              <a:rPr sz="1400" dirty="0">
                <a:latin typeface="宋体"/>
                <a:cs typeface="宋体"/>
              </a:rPr>
              <a:t>矩阵</a:t>
            </a:r>
            <a:r>
              <a:rPr sz="1400" spc="-15" dirty="0">
                <a:latin typeface="宋体"/>
                <a:cs typeface="宋体"/>
              </a:rPr>
              <a:t>和</a:t>
            </a:r>
            <a:r>
              <a:rPr sz="1400" dirty="0">
                <a:latin typeface="宋体"/>
                <a:cs typeface="宋体"/>
              </a:rPr>
              <a:t>神经</a:t>
            </a:r>
            <a:r>
              <a:rPr sz="1400" spc="-15" dirty="0">
                <a:latin typeface="宋体"/>
                <a:cs typeface="宋体"/>
              </a:rPr>
              <a:t>元</a:t>
            </a:r>
            <a:r>
              <a:rPr sz="1400" spc="0" dirty="0">
                <a:latin typeface="宋体"/>
                <a:cs typeface="宋体"/>
              </a:rPr>
              <a:t>权</a:t>
            </a:r>
            <a:r>
              <a:rPr sz="1400" dirty="0">
                <a:latin typeface="宋体"/>
                <a:cs typeface="宋体"/>
              </a:rPr>
              <a:t>重</a:t>
            </a:r>
            <a:r>
              <a:rPr sz="1400" spc="-15" dirty="0">
                <a:latin typeface="宋体"/>
                <a:cs typeface="宋体"/>
              </a:rPr>
              <a:t>会</a:t>
            </a:r>
            <a:r>
              <a:rPr sz="1400" dirty="0">
                <a:latin typeface="宋体"/>
                <a:cs typeface="宋体"/>
              </a:rPr>
              <a:t>更新。</a:t>
            </a:r>
            <a:endParaRPr sz="1400">
              <a:latin typeface="宋体"/>
              <a:cs typeface="宋体"/>
            </a:endParaRPr>
          </a:p>
        </p:txBody>
      </p:sp>
      <p:sp>
        <p:nvSpPr>
          <p:cNvPr id="4" name="object 4"/>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631" y="372872"/>
            <a:ext cx="425259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000000"/>
                </a:solidFill>
                <a:latin typeface="宋体"/>
                <a:cs typeface="宋体"/>
              </a:rPr>
              <a:t>优化</a:t>
            </a:r>
            <a:r>
              <a:rPr sz="2400" spc="-5" dirty="0">
                <a:solidFill>
                  <a:srgbClr val="000000"/>
                </a:solidFill>
                <a:latin typeface="Calibri"/>
                <a:cs typeface="Calibri"/>
              </a:rPr>
              <a:t>—</a:t>
            </a:r>
            <a:r>
              <a:rPr sz="2400" spc="-5" dirty="0">
                <a:solidFill>
                  <a:srgbClr val="000000"/>
                </a:solidFill>
                <a:latin typeface="宋体"/>
                <a:cs typeface="宋体"/>
              </a:rPr>
              <a:t>局部最小值</a:t>
            </a:r>
            <a:r>
              <a:rPr sz="2400" spc="-5" dirty="0">
                <a:solidFill>
                  <a:srgbClr val="000000"/>
                </a:solidFill>
                <a:latin typeface="Calibri"/>
                <a:cs typeface="Calibri"/>
              </a:rPr>
              <a:t>(local</a:t>
            </a:r>
            <a:r>
              <a:rPr sz="2400" spc="-70" dirty="0">
                <a:solidFill>
                  <a:srgbClr val="000000"/>
                </a:solidFill>
                <a:latin typeface="Calibri"/>
                <a:cs typeface="Calibri"/>
              </a:rPr>
              <a:t> </a:t>
            </a:r>
            <a:r>
              <a:rPr sz="2400" spc="-5" dirty="0">
                <a:solidFill>
                  <a:srgbClr val="000000"/>
                </a:solidFill>
                <a:latin typeface="Calibri"/>
                <a:cs typeface="Calibri"/>
              </a:rPr>
              <a:t>minima)</a:t>
            </a:r>
            <a:endParaRPr sz="2400">
              <a:latin typeface="Calibri"/>
              <a:cs typeface="Calibri"/>
            </a:endParaRPr>
          </a:p>
        </p:txBody>
      </p:sp>
      <p:sp>
        <p:nvSpPr>
          <p:cNvPr id="3" name="object 3"/>
          <p:cNvSpPr/>
          <p:nvPr/>
        </p:nvSpPr>
        <p:spPr>
          <a:xfrm>
            <a:off x="1001267" y="2183892"/>
            <a:ext cx="7476744" cy="221284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00862" y="1239774"/>
            <a:ext cx="7209155" cy="830580"/>
          </a:xfrm>
          <a:prstGeom prst="rect">
            <a:avLst/>
          </a:prstGeom>
        </p:spPr>
        <p:txBody>
          <a:bodyPr vert="horz" wrap="square" lIns="0" tIns="21590" rIns="0" bIns="0" rtlCol="0">
            <a:spAutoFit/>
          </a:bodyPr>
          <a:lstStyle/>
          <a:p>
            <a:pPr marL="299085" marR="5080" indent="-286385" algn="just">
              <a:lnSpc>
                <a:spcPct val="96700"/>
              </a:lnSpc>
              <a:spcBef>
                <a:spcPts val="170"/>
              </a:spcBef>
              <a:buClr>
                <a:srgbClr val="1F487C"/>
              </a:buClr>
              <a:buFont typeface="Wingdings"/>
              <a:buChar char=""/>
              <a:tabLst>
                <a:tab pos="299720" algn="l"/>
              </a:tabLst>
            </a:pPr>
            <a:r>
              <a:rPr sz="1800" dirty="0">
                <a:latin typeface="宋体"/>
                <a:cs typeface="宋体"/>
              </a:rPr>
              <a:t>长期以来，人们普遍认为，神经网络很难优化是因为较大的神经网络 中包含很多局部极小值</a:t>
            </a:r>
            <a:r>
              <a:rPr sz="1800" spc="-10" dirty="0">
                <a:latin typeface="宋体"/>
                <a:cs typeface="宋体"/>
              </a:rPr>
              <a:t>（</a:t>
            </a:r>
            <a:r>
              <a:rPr sz="1800" spc="-10" dirty="0">
                <a:latin typeface="Calibri"/>
                <a:cs typeface="Calibri"/>
              </a:rPr>
              <a:t>local</a:t>
            </a:r>
            <a:r>
              <a:rPr sz="1800" spc="-35" dirty="0">
                <a:latin typeface="Calibri"/>
                <a:cs typeface="Calibri"/>
              </a:rPr>
              <a:t> </a:t>
            </a:r>
            <a:r>
              <a:rPr sz="1800" spc="-5" dirty="0">
                <a:latin typeface="Calibri"/>
                <a:cs typeface="Calibri"/>
              </a:rPr>
              <a:t>minima</a:t>
            </a:r>
            <a:r>
              <a:rPr sz="1800" spc="-5" dirty="0">
                <a:latin typeface="宋体"/>
                <a:cs typeface="宋体"/>
              </a:rPr>
              <a:t>），</a:t>
            </a:r>
            <a:r>
              <a:rPr sz="1800" dirty="0">
                <a:latin typeface="宋体"/>
                <a:cs typeface="宋体"/>
              </a:rPr>
              <a:t>使得算法容易陷入到其中某 些点。这种看法持续二三十年，至少数万篇论文中持有这种说法。</a:t>
            </a:r>
            <a:endParaRPr sz="1800">
              <a:latin typeface="宋体"/>
              <a:cs typeface="宋体"/>
            </a:endParaRPr>
          </a:p>
        </p:txBody>
      </p:sp>
      <p:sp>
        <p:nvSpPr>
          <p:cNvPr id="5" name="object 5"/>
          <p:cNvSpPr txBox="1"/>
          <p:nvPr/>
        </p:nvSpPr>
        <p:spPr>
          <a:xfrm>
            <a:off x="1282446" y="4390135"/>
            <a:ext cx="6347460" cy="239395"/>
          </a:xfrm>
          <a:prstGeom prst="rect">
            <a:avLst/>
          </a:prstGeom>
        </p:spPr>
        <p:txBody>
          <a:bodyPr vert="horz" wrap="square" lIns="0" tIns="13335" rIns="0" bIns="0" rtlCol="0">
            <a:spAutoFit/>
          </a:bodyPr>
          <a:lstStyle/>
          <a:p>
            <a:pPr marL="12700">
              <a:lnSpc>
                <a:spcPct val="100000"/>
              </a:lnSpc>
              <a:spcBef>
                <a:spcPts val="105"/>
              </a:spcBef>
            </a:pPr>
            <a:r>
              <a:rPr sz="1400" u="sng" spc="-10" dirty="0">
                <a:solidFill>
                  <a:srgbClr val="0000FF"/>
                </a:solidFill>
                <a:latin typeface="Calibri"/>
                <a:cs typeface="Calibri"/>
                <a:hlinkClick r:id="rId3"/>
              </a:rPr>
              <a:t>http://dev.heuristiclab.com/trac.fcgi/wiki/Documentation/Reference/Test%20Functions</a:t>
            </a:r>
            <a:endParaRPr sz="1400">
              <a:latin typeface="Calibri"/>
              <a:cs typeface="Calibri"/>
            </a:endParaRPr>
          </a:p>
        </p:txBody>
      </p:sp>
      <p:sp>
        <p:nvSpPr>
          <p:cNvPr id="6" name="object 6"/>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194005"/>
            <a:ext cx="3102610" cy="39179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0000"/>
                </a:solidFill>
                <a:latin typeface="宋体"/>
                <a:cs typeface="宋体"/>
              </a:rPr>
              <a:t>优</a:t>
            </a:r>
            <a:r>
              <a:rPr sz="2400" spc="-5" dirty="0">
                <a:solidFill>
                  <a:srgbClr val="000000"/>
                </a:solidFill>
                <a:latin typeface="宋体"/>
                <a:cs typeface="宋体"/>
              </a:rPr>
              <a:t>化</a:t>
            </a:r>
            <a:r>
              <a:rPr sz="2400" spc="-15" dirty="0">
                <a:solidFill>
                  <a:srgbClr val="000000"/>
                </a:solidFill>
                <a:latin typeface="Calibri"/>
                <a:cs typeface="Calibri"/>
              </a:rPr>
              <a:t>—Gradient</a:t>
            </a:r>
            <a:r>
              <a:rPr sz="2400" spc="-20" dirty="0">
                <a:solidFill>
                  <a:srgbClr val="000000"/>
                </a:solidFill>
                <a:latin typeface="Calibri"/>
                <a:cs typeface="Calibri"/>
              </a:rPr>
              <a:t> </a:t>
            </a:r>
            <a:r>
              <a:rPr sz="2400" spc="-10" dirty="0">
                <a:solidFill>
                  <a:srgbClr val="000000"/>
                </a:solidFill>
                <a:latin typeface="Calibri"/>
                <a:cs typeface="Calibri"/>
              </a:rPr>
              <a:t>Descent</a:t>
            </a:r>
            <a:endParaRPr sz="2400">
              <a:latin typeface="Calibri"/>
              <a:cs typeface="Calibri"/>
            </a:endParaRPr>
          </a:p>
        </p:txBody>
      </p:sp>
      <p:sp>
        <p:nvSpPr>
          <p:cNvPr id="3" name="object 3"/>
          <p:cNvSpPr/>
          <p:nvPr/>
        </p:nvSpPr>
        <p:spPr>
          <a:xfrm>
            <a:off x="594359" y="1062227"/>
            <a:ext cx="3799332" cy="204825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664453" y="1116939"/>
            <a:ext cx="3265170" cy="1112520"/>
          </a:xfrm>
          <a:prstGeom prst="rect">
            <a:avLst/>
          </a:prstGeom>
        </p:spPr>
        <p:txBody>
          <a:bodyPr vert="horz" wrap="square" lIns="0" tIns="29209" rIns="0" bIns="0" rtlCol="0">
            <a:spAutoFit/>
          </a:bodyPr>
          <a:lstStyle/>
          <a:p>
            <a:pPr marL="299085" indent="-286385">
              <a:lnSpc>
                <a:spcPct val="100000"/>
              </a:lnSpc>
              <a:spcBef>
                <a:spcPts val="229"/>
              </a:spcBef>
              <a:buFont typeface="Wingdings"/>
              <a:buChar char=""/>
              <a:tabLst>
                <a:tab pos="299085" algn="l"/>
                <a:tab pos="299720" algn="l"/>
              </a:tabLst>
            </a:pPr>
            <a:r>
              <a:rPr sz="1400" dirty="0">
                <a:solidFill>
                  <a:srgbClr val="D2523B"/>
                </a:solidFill>
                <a:latin typeface="Calibri"/>
                <a:cs typeface="Calibri"/>
              </a:rPr>
              <a:t>BGD</a:t>
            </a:r>
            <a:endParaRPr sz="1400">
              <a:latin typeface="Calibri"/>
              <a:cs typeface="Calibri"/>
            </a:endParaRPr>
          </a:p>
          <a:p>
            <a:pPr marL="756285" marR="5715" lvl="1" indent="-286385">
              <a:lnSpc>
                <a:spcPts val="1570"/>
              </a:lnSpc>
              <a:spcBef>
                <a:spcPts val="275"/>
              </a:spcBef>
              <a:buFont typeface="Wingdings"/>
              <a:buChar char=""/>
              <a:tabLst>
                <a:tab pos="756285" algn="l"/>
                <a:tab pos="756920" algn="l"/>
              </a:tabLst>
            </a:pPr>
            <a:r>
              <a:rPr sz="1400" dirty="0">
                <a:latin typeface="宋体"/>
                <a:cs typeface="宋体"/>
              </a:rPr>
              <a:t>在更新每一参数时使用</a:t>
            </a:r>
            <a:r>
              <a:rPr sz="1400" spc="-15" dirty="0">
                <a:latin typeface="宋体"/>
                <a:cs typeface="宋体"/>
              </a:rPr>
              <a:t>所</a:t>
            </a:r>
            <a:r>
              <a:rPr sz="1400" dirty="0">
                <a:latin typeface="宋体"/>
                <a:cs typeface="宋体"/>
              </a:rPr>
              <a:t>有的样 本</a:t>
            </a:r>
            <a:endParaRPr sz="1400">
              <a:latin typeface="宋体"/>
              <a:cs typeface="宋体"/>
            </a:endParaRPr>
          </a:p>
          <a:p>
            <a:pPr marL="756285" lvl="1" indent="-286385">
              <a:lnSpc>
                <a:spcPts val="1625"/>
              </a:lnSpc>
              <a:spcBef>
                <a:spcPts val="75"/>
              </a:spcBef>
              <a:buFont typeface="Wingdings"/>
              <a:buChar char=""/>
              <a:tabLst>
                <a:tab pos="756285" algn="l"/>
                <a:tab pos="756920" algn="l"/>
              </a:tabLst>
            </a:pPr>
            <a:r>
              <a:rPr sz="1400" dirty="0">
                <a:latin typeface="宋体"/>
                <a:cs typeface="宋体"/>
              </a:rPr>
              <a:t>当样本量很大时</a:t>
            </a:r>
            <a:r>
              <a:rPr sz="1400" spc="0" dirty="0">
                <a:latin typeface="宋体"/>
                <a:cs typeface="宋体"/>
              </a:rPr>
              <a:t>，训</a:t>
            </a:r>
            <a:r>
              <a:rPr sz="1400" dirty="0">
                <a:latin typeface="宋体"/>
                <a:cs typeface="宋体"/>
              </a:rPr>
              <a:t>练</a:t>
            </a:r>
            <a:r>
              <a:rPr sz="1400" spc="-10" dirty="0">
                <a:latin typeface="宋体"/>
                <a:cs typeface="宋体"/>
              </a:rPr>
              <a:t>过</a:t>
            </a:r>
            <a:r>
              <a:rPr sz="1400" spc="0" dirty="0">
                <a:latin typeface="宋体"/>
                <a:cs typeface="宋体"/>
              </a:rPr>
              <a:t>程</a:t>
            </a:r>
            <a:r>
              <a:rPr sz="1400" dirty="0">
                <a:latin typeface="宋体"/>
                <a:cs typeface="宋体"/>
              </a:rPr>
              <a:t>会</a:t>
            </a:r>
            <a:r>
              <a:rPr sz="1400" spc="0" dirty="0">
                <a:latin typeface="宋体"/>
                <a:cs typeface="宋体"/>
              </a:rPr>
              <a:t>很</a:t>
            </a:r>
            <a:endParaRPr sz="1400">
              <a:latin typeface="宋体"/>
              <a:cs typeface="宋体"/>
            </a:endParaRPr>
          </a:p>
          <a:p>
            <a:pPr marL="756285">
              <a:lnSpc>
                <a:spcPts val="1625"/>
              </a:lnSpc>
            </a:pPr>
            <a:r>
              <a:rPr sz="1400" dirty="0">
                <a:latin typeface="宋体"/>
                <a:cs typeface="宋体"/>
              </a:rPr>
              <a:t>慢</a:t>
            </a:r>
            <a:endParaRPr sz="1400">
              <a:latin typeface="宋体"/>
              <a:cs typeface="宋体"/>
            </a:endParaRPr>
          </a:p>
        </p:txBody>
      </p:sp>
      <p:sp>
        <p:nvSpPr>
          <p:cNvPr id="5" name="object 5"/>
          <p:cNvSpPr txBox="1"/>
          <p:nvPr/>
        </p:nvSpPr>
        <p:spPr>
          <a:xfrm>
            <a:off x="5664453" y="2413507"/>
            <a:ext cx="3347085" cy="883285"/>
          </a:xfrm>
          <a:prstGeom prst="rect">
            <a:avLst/>
          </a:prstGeom>
        </p:spPr>
        <p:txBody>
          <a:bodyPr vert="horz" wrap="square" lIns="0" tIns="13335" rIns="0" bIns="0" rtlCol="0">
            <a:spAutoFit/>
          </a:bodyPr>
          <a:lstStyle/>
          <a:p>
            <a:pPr marL="299085" indent="-286385">
              <a:lnSpc>
                <a:spcPct val="100000"/>
              </a:lnSpc>
              <a:spcBef>
                <a:spcPts val="105"/>
              </a:spcBef>
              <a:buFont typeface="Wingdings"/>
              <a:buChar char=""/>
              <a:tabLst>
                <a:tab pos="299085" algn="l"/>
                <a:tab pos="299720" algn="l"/>
              </a:tabLst>
            </a:pPr>
            <a:r>
              <a:rPr sz="1400" dirty="0">
                <a:solidFill>
                  <a:srgbClr val="D2523B"/>
                </a:solidFill>
                <a:latin typeface="Calibri"/>
                <a:cs typeface="Calibri"/>
              </a:rPr>
              <a:t>SGD</a:t>
            </a:r>
            <a:endParaRPr sz="1400">
              <a:latin typeface="Calibri"/>
              <a:cs typeface="Calibri"/>
            </a:endParaRPr>
          </a:p>
          <a:p>
            <a:pPr marL="756285" lvl="1" indent="-286385">
              <a:lnSpc>
                <a:spcPct val="100000"/>
              </a:lnSpc>
              <a:spcBef>
                <a:spcPts val="25"/>
              </a:spcBef>
              <a:buFont typeface="Wingdings"/>
              <a:buChar char=""/>
              <a:tabLst>
                <a:tab pos="756285" algn="l"/>
                <a:tab pos="756920" algn="l"/>
              </a:tabLst>
            </a:pPr>
            <a:r>
              <a:rPr sz="1400" dirty="0">
                <a:latin typeface="宋体"/>
                <a:cs typeface="宋体"/>
              </a:rPr>
              <a:t>通过每个样本来更新一次</a:t>
            </a:r>
            <a:endParaRPr sz="1400">
              <a:latin typeface="宋体"/>
              <a:cs typeface="宋体"/>
            </a:endParaRPr>
          </a:p>
          <a:p>
            <a:pPr marL="756285" lvl="1" indent="-286385">
              <a:lnSpc>
                <a:spcPct val="100000"/>
              </a:lnSpc>
              <a:buFont typeface="Wingdings"/>
              <a:buChar char=""/>
              <a:tabLst>
                <a:tab pos="756285" algn="l"/>
                <a:tab pos="756920" algn="l"/>
              </a:tabLst>
            </a:pPr>
            <a:r>
              <a:rPr sz="1400" dirty="0">
                <a:latin typeface="宋体"/>
                <a:cs typeface="宋体"/>
              </a:rPr>
              <a:t>噪音较</a:t>
            </a:r>
            <a:r>
              <a:rPr sz="1400" dirty="0">
                <a:latin typeface="Calibri"/>
                <a:cs typeface="Calibri"/>
              </a:rPr>
              <a:t>BGD</a:t>
            </a:r>
            <a:r>
              <a:rPr sz="1400" spc="0" dirty="0">
                <a:latin typeface="宋体"/>
                <a:cs typeface="宋体"/>
              </a:rPr>
              <a:t>要多，使</a:t>
            </a:r>
            <a:r>
              <a:rPr sz="1400" spc="-5" dirty="0">
                <a:latin typeface="宋体"/>
                <a:cs typeface="宋体"/>
              </a:rPr>
              <a:t>得</a:t>
            </a:r>
            <a:r>
              <a:rPr sz="1400" spc="-15" dirty="0">
                <a:latin typeface="Calibri"/>
                <a:cs typeface="Calibri"/>
              </a:rPr>
              <a:t>SGD</a:t>
            </a:r>
            <a:r>
              <a:rPr sz="1400" spc="-10" dirty="0">
                <a:latin typeface="宋体"/>
                <a:cs typeface="宋体"/>
              </a:rPr>
              <a:t>并不是</a:t>
            </a:r>
            <a:endParaRPr sz="1400">
              <a:latin typeface="宋体"/>
              <a:cs typeface="宋体"/>
            </a:endParaRPr>
          </a:p>
          <a:p>
            <a:pPr marL="756285">
              <a:lnSpc>
                <a:spcPct val="100000"/>
              </a:lnSpc>
            </a:pPr>
            <a:r>
              <a:rPr sz="1400" dirty="0">
                <a:latin typeface="宋体"/>
                <a:cs typeface="宋体"/>
              </a:rPr>
              <a:t>每次迭代都向着整体最</a:t>
            </a:r>
            <a:r>
              <a:rPr sz="1400" spc="-15" dirty="0">
                <a:latin typeface="宋体"/>
                <a:cs typeface="宋体"/>
              </a:rPr>
              <a:t>优</a:t>
            </a:r>
            <a:r>
              <a:rPr sz="1400" dirty="0">
                <a:latin typeface="宋体"/>
                <a:cs typeface="宋体"/>
              </a:rPr>
              <a:t>化方向</a:t>
            </a:r>
            <a:endParaRPr sz="1400">
              <a:latin typeface="宋体"/>
              <a:cs typeface="宋体"/>
            </a:endParaRPr>
          </a:p>
        </p:txBody>
      </p:sp>
      <p:sp>
        <p:nvSpPr>
          <p:cNvPr id="6" name="object 6"/>
          <p:cNvSpPr txBox="1"/>
          <p:nvPr/>
        </p:nvSpPr>
        <p:spPr>
          <a:xfrm>
            <a:off x="5664453" y="3480561"/>
            <a:ext cx="784225" cy="239395"/>
          </a:xfrm>
          <a:prstGeom prst="rect">
            <a:avLst/>
          </a:prstGeom>
        </p:spPr>
        <p:txBody>
          <a:bodyPr vert="horz" wrap="square" lIns="0" tIns="12700" rIns="0" bIns="0" rtlCol="0">
            <a:spAutoFit/>
          </a:bodyPr>
          <a:lstStyle/>
          <a:p>
            <a:pPr marL="299085" indent="-286385">
              <a:lnSpc>
                <a:spcPct val="100000"/>
              </a:lnSpc>
              <a:spcBef>
                <a:spcPts val="100"/>
              </a:spcBef>
              <a:buFont typeface="Wingdings"/>
              <a:buChar char=""/>
              <a:tabLst>
                <a:tab pos="299085" algn="l"/>
                <a:tab pos="299720" algn="l"/>
              </a:tabLst>
            </a:pPr>
            <a:r>
              <a:rPr sz="1400" dirty="0">
                <a:solidFill>
                  <a:srgbClr val="1F487C"/>
                </a:solidFill>
                <a:latin typeface="Calibri"/>
                <a:cs typeface="Calibri"/>
              </a:rPr>
              <a:t>MBGD</a:t>
            </a:r>
            <a:endParaRPr sz="1400">
              <a:latin typeface="Calibri"/>
              <a:cs typeface="Calibri"/>
            </a:endParaRPr>
          </a:p>
        </p:txBody>
      </p:sp>
      <p:sp>
        <p:nvSpPr>
          <p:cNvPr id="7" name="object 7"/>
          <p:cNvSpPr txBox="1"/>
          <p:nvPr/>
        </p:nvSpPr>
        <p:spPr>
          <a:xfrm>
            <a:off x="6121653" y="3693972"/>
            <a:ext cx="2394585" cy="455930"/>
          </a:xfrm>
          <a:prstGeom prst="rect">
            <a:avLst/>
          </a:prstGeom>
        </p:spPr>
        <p:txBody>
          <a:bodyPr vert="horz" wrap="square" lIns="0" tIns="12700" rIns="0" bIns="0" rtlCol="0">
            <a:spAutoFit/>
          </a:bodyPr>
          <a:lstStyle/>
          <a:p>
            <a:pPr marL="299085" indent="-286385">
              <a:lnSpc>
                <a:spcPct val="100000"/>
              </a:lnSpc>
              <a:spcBef>
                <a:spcPts val="100"/>
              </a:spcBef>
              <a:buFont typeface="Wingdings"/>
              <a:buChar char=""/>
              <a:tabLst>
                <a:tab pos="299085" algn="l"/>
                <a:tab pos="299720" algn="l"/>
              </a:tabLst>
            </a:pPr>
            <a:r>
              <a:rPr sz="1400" spc="-5" dirty="0">
                <a:latin typeface="Calibri"/>
                <a:cs typeface="Calibri"/>
              </a:rPr>
              <a:t>Mini-batch Gradient</a:t>
            </a:r>
            <a:r>
              <a:rPr sz="1400" spc="-55" dirty="0">
                <a:latin typeface="Calibri"/>
                <a:cs typeface="Calibri"/>
              </a:rPr>
              <a:t> </a:t>
            </a:r>
            <a:r>
              <a:rPr sz="1400" spc="-5" dirty="0">
                <a:latin typeface="Calibri"/>
                <a:cs typeface="Calibri"/>
              </a:rPr>
              <a:t>Descent</a:t>
            </a:r>
            <a:endParaRPr sz="1400">
              <a:latin typeface="Calibri"/>
              <a:cs typeface="Calibri"/>
            </a:endParaRPr>
          </a:p>
          <a:p>
            <a:pPr marL="299085" indent="-286385">
              <a:lnSpc>
                <a:spcPct val="100000"/>
              </a:lnSpc>
              <a:spcBef>
                <a:spcPts val="20"/>
              </a:spcBef>
              <a:buFont typeface="Wingdings"/>
              <a:buChar char=""/>
              <a:tabLst>
                <a:tab pos="299085" algn="l"/>
                <a:tab pos="299720" algn="l"/>
              </a:tabLst>
            </a:pPr>
            <a:r>
              <a:rPr sz="1400" dirty="0">
                <a:latin typeface="宋体"/>
                <a:cs typeface="宋体"/>
              </a:rPr>
              <a:t>两种方法的折中</a:t>
            </a:r>
            <a:endParaRPr sz="1400">
              <a:latin typeface="宋体"/>
              <a:cs typeface="宋体"/>
            </a:endParaRPr>
          </a:p>
        </p:txBody>
      </p:sp>
      <p:sp>
        <p:nvSpPr>
          <p:cNvPr id="8" name="object 8"/>
          <p:cNvSpPr txBox="1"/>
          <p:nvPr/>
        </p:nvSpPr>
        <p:spPr>
          <a:xfrm>
            <a:off x="271373" y="3195269"/>
            <a:ext cx="2101850" cy="240029"/>
          </a:xfrm>
          <a:prstGeom prst="rect">
            <a:avLst/>
          </a:prstGeom>
        </p:spPr>
        <p:txBody>
          <a:bodyPr vert="horz" wrap="square" lIns="0" tIns="13335" rIns="0" bIns="0" rtlCol="0">
            <a:spAutoFit/>
          </a:bodyPr>
          <a:lstStyle/>
          <a:p>
            <a:pPr marL="299085" indent="-286385">
              <a:lnSpc>
                <a:spcPct val="100000"/>
              </a:lnSpc>
              <a:spcBef>
                <a:spcPts val="105"/>
              </a:spcBef>
              <a:buFont typeface="Wingdings"/>
              <a:buChar char=""/>
              <a:tabLst>
                <a:tab pos="299085" algn="l"/>
                <a:tab pos="299720" algn="l"/>
              </a:tabLst>
            </a:pPr>
            <a:r>
              <a:rPr sz="1400" spc="-5" dirty="0">
                <a:solidFill>
                  <a:srgbClr val="1F487C"/>
                </a:solidFill>
                <a:latin typeface="Calibri"/>
                <a:cs typeface="Calibri"/>
              </a:rPr>
              <a:t>Gradient</a:t>
            </a:r>
            <a:r>
              <a:rPr sz="1400" spc="-90" dirty="0">
                <a:solidFill>
                  <a:srgbClr val="1F487C"/>
                </a:solidFill>
                <a:latin typeface="Calibri"/>
                <a:cs typeface="Calibri"/>
              </a:rPr>
              <a:t> </a:t>
            </a:r>
            <a:r>
              <a:rPr sz="1400" spc="-5" dirty="0">
                <a:solidFill>
                  <a:srgbClr val="1F487C"/>
                </a:solidFill>
                <a:latin typeface="Calibri"/>
                <a:cs typeface="Calibri"/>
              </a:rPr>
              <a:t>Descent</a:t>
            </a:r>
            <a:r>
              <a:rPr sz="1400" dirty="0">
                <a:solidFill>
                  <a:srgbClr val="1F487C"/>
                </a:solidFill>
                <a:latin typeface="宋体"/>
                <a:cs typeface="宋体"/>
              </a:rPr>
              <a:t>的局限</a:t>
            </a:r>
            <a:endParaRPr sz="1400">
              <a:latin typeface="宋体"/>
              <a:cs typeface="宋体"/>
            </a:endParaRPr>
          </a:p>
        </p:txBody>
      </p:sp>
      <p:sp>
        <p:nvSpPr>
          <p:cNvPr id="9" name="object 9"/>
          <p:cNvSpPr txBox="1"/>
          <p:nvPr/>
        </p:nvSpPr>
        <p:spPr>
          <a:xfrm>
            <a:off x="728878" y="3423030"/>
            <a:ext cx="4763135" cy="1079500"/>
          </a:xfrm>
          <a:prstGeom prst="rect">
            <a:avLst/>
          </a:prstGeom>
        </p:spPr>
        <p:txBody>
          <a:bodyPr vert="horz" wrap="square" lIns="0" tIns="31115" rIns="0" bIns="0" rtlCol="0">
            <a:spAutoFit/>
          </a:bodyPr>
          <a:lstStyle/>
          <a:p>
            <a:pPr marL="299085" marR="5080" indent="-286385">
              <a:lnSpc>
                <a:spcPts val="1570"/>
              </a:lnSpc>
              <a:spcBef>
                <a:spcPts val="245"/>
              </a:spcBef>
              <a:buFont typeface="Wingdings"/>
              <a:buChar char=""/>
              <a:tabLst>
                <a:tab pos="299085" algn="l"/>
                <a:tab pos="299720" algn="l"/>
              </a:tabLst>
            </a:pPr>
            <a:r>
              <a:rPr sz="1400" dirty="0">
                <a:latin typeface="宋体"/>
                <a:cs typeface="宋体"/>
              </a:rPr>
              <a:t>学习率很难选。若过小</a:t>
            </a:r>
            <a:r>
              <a:rPr sz="1400" spc="-15" dirty="0">
                <a:latin typeface="宋体"/>
                <a:cs typeface="宋体"/>
              </a:rPr>
              <a:t>，</a:t>
            </a:r>
            <a:r>
              <a:rPr sz="1400" dirty="0">
                <a:latin typeface="宋体"/>
                <a:cs typeface="宋体"/>
              </a:rPr>
              <a:t>收敛</a:t>
            </a:r>
            <a:r>
              <a:rPr sz="1400" spc="-15" dirty="0">
                <a:latin typeface="宋体"/>
                <a:cs typeface="宋体"/>
              </a:rPr>
              <a:t>速</a:t>
            </a:r>
            <a:r>
              <a:rPr sz="1400" dirty="0">
                <a:latin typeface="宋体"/>
                <a:cs typeface="宋体"/>
              </a:rPr>
              <a:t>度很</a:t>
            </a:r>
            <a:r>
              <a:rPr sz="1400" spc="-15" dirty="0">
                <a:latin typeface="宋体"/>
                <a:cs typeface="宋体"/>
              </a:rPr>
              <a:t>慢</a:t>
            </a:r>
            <a:r>
              <a:rPr sz="1400" dirty="0">
                <a:latin typeface="宋体"/>
                <a:cs typeface="宋体"/>
              </a:rPr>
              <a:t>。若</a:t>
            </a:r>
            <a:r>
              <a:rPr sz="1400" spc="-10" dirty="0">
                <a:latin typeface="宋体"/>
                <a:cs typeface="宋体"/>
              </a:rPr>
              <a:t>过</a:t>
            </a:r>
            <a:r>
              <a:rPr sz="1400" dirty="0">
                <a:latin typeface="宋体"/>
                <a:cs typeface="宋体"/>
              </a:rPr>
              <a:t>大，</a:t>
            </a:r>
            <a:r>
              <a:rPr sz="1400" spc="-15" dirty="0">
                <a:latin typeface="宋体"/>
                <a:cs typeface="宋体"/>
              </a:rPr>
              <a:t>那</a:t>
            </a:r>
            <a:r>
              <a:rPr sz="1400" dirty="0">
                <a:latin typeface="宋体"/>
                <a:cs typeface="宋体"/>
              </a:rPr>
              <a:t>么会 阻碍收敛</a:t>
            </a:r>
            <a:r>
              <a:rPr sz="1400" spc="-5" dirty="0">
                <a:latin typeface="宋体"/>
                <a:cs typeface="宋体"/>
              </a:rPr>
              <a:t>，</a:t>
            </a:r>
            <a:r>
              <a:rPr sz="1400" dirty="0">
                <a:latin typeface="宋体"/>
                <a:cs typeface="宋体"/>
              </a:rPr>
              <a:t>即在极值点</a:t>
            </a:r>
            <a:r>
              <a:rPr sz="1400" spc="-15" dirty="0">
                <a:latin typeface="宋体"/>
                <a:cs typeface="宋体"/>
              </a:rPr>
              <a:t>附</a:t>
            </a:r>
            <a:r>
              <a:rPr sz="1400" dirty="0">
                <a:latin typeface="宋体"/>
                <a:cs typeface="宋体"/>
              </a:rPr>
              <a:t>近振荡</a:t>
            </a:r>
            <a:endParaRPr sz="1400">
              <a:latin typeface="宋体"/>
              <a:cs typeface="宋体"/>
            </a:endParaRPr>
          </a:p>
          <a:p>
            <a:pPr marL="299085" indent="-286385">
              <a:lnSpc>
                <a:spcPts val="1645"/>
              </a:lnSpc>
              <a:buFont typeface="Wingdings"/>
              <a:buChar char=""/>
              <a:tabLst>
                <a:tab pos="299085" algn="l"/>
                <a:tab pos="299720" algn="l"/>
              </a:tabLst>
            </a:pPr>
            <a:r>
              <a:rPr sz="1400" dirty="0">
                <a:solidFill>
                  <a:srgbClr val="292934"/>
                </a:solidFill>
                <a:latin typeface="宋体"/>
                <a:cs typeface="宋体"/>
              </a:rPr>
              <a:t>每次更新都是使用相同</a:t>
            </a:r>
            <a:r>
              <a:rPr sz="1400" spc="-15" dirty="0">
                <a:solidFill>
                  <a:srgbClr val="292934"/>
                </a:solidFill>
                <a:latin typeface="宋体"/>
                <a:cs typeface="宋体"/>
              </a:rPr>
              <a:t>的</a:t>
            </a:r>
            <a:r>
              <a:rPr sz="1400" dirty="0">
                <a:solidFill>
                  <a:srgbClr val="292934"/>
                </a:solidFill>
                <a:latin typeface="宋体"/>
                <a:cs typeface="宋体"/>
              </a:rPr>
              <a:t>学习</a:t>
            </a:r>
            <a:r>
              <a:rPr sz="1400" spc="-15" dirty="0">
                <a:solidFill>
                  <a:srgbClr val="292934"/>
                </a:solidFill>
                <a:latin typeface="宋体"/>
                <a:cs typeface="宋体"/>
              </a:rPr>
              <a:t>速</a:t>
            </a:r>
            <a:r>
              <a:rPr sz="1400" dirty="0">
                <a:solidFill>
                  <a:srgbClr val="292934"/>
                </a:solidFill>
                <a:latin typeface="宋体"/>
                <a:cs typeface="宋体"/>
              </a:rPr>
              <a:t>率。</a:t>
            </a:r>
            <a:endParaRPr sz="1400">
              <a:latin typeface="宋体"/>
              <a:cs typeface="宋体"/>
            </a:endParaRPr>
          </a:p>
          <a:p>
            <a:pPr marL="299085" indent="-286385">
              <a:lnSpc>
                <a:spcPct val="100000"/>
              </a:lnSpc>
              <a:buFont typeface="Wingdings"/>
              <a:buChar char=""/>
              <a:tabLst>
                <a:tab pos="299085" algn="l"/>
                <a:tab pos="299720" algn="l"/>
              </a:tabLst>
            </a:pPr>
            <a:r>
              <a:rPr sz="1400" dirty="0">
                <a:solidFill>
                  <a:srgbClr val="292934"/>
                </a:solidFill>
                <a:latin typeface="宋体"/>
                <a:cs typeface="宋体"/>
              </a:rPr>
              <a:t>鞍点经常被一个相等误</a:t>
            </a:r>
            <a:r>
              <a:rPr sz="1400" spc="-15" dirty="0">
                <a:solidFill>
                  <a:srgbClr val="292934"/>
                </a:solidFill>
                <a:latin typeface="宋体"/>
                <a:cs typeface="宋体"/>
              </a:rPr>
              <a:t>差</a:t>
            </a:r>
            <a:r>
              <a:rPr sz="1400" dirty="0">
                <a:solidFill>
                  <a:srgbClr val="292934"/>
                </a:solidFill>
                <a:latin typeface="宋体"/>
                <a:cs typeface="宋体"/>
              </a:rPr>
              <a:t>的平</a:t>
            </a:r>
            <a:r>
              <a:rPr sz="1400" spc="-15" dirty="0">
                <a:solidFill>
                  <a:srgbClr val="292934"/>
                </a:solidFill>
                <a:latin typeface="宋体"/>
                <a:cs typeface="宋体"/>
              </a:rPr>
              <a:t>原</a:t>
            </a:r>
            <a:r>
              <a:rPr sz="1400" dirty="0">
                <a:solidFill>
                  <a:srgbClr val="292934"/>
                </a:solidFill>
                <a:latin typeface="宋体"/>
                <a:cs typeface="宋体"/>
              </a:rPr>
              <a:t>包围</a:t>
            </a:r>
            <a:r>
              <a:rPr sz="1400" spc="-15" dirty="0">
                <a:solidFill>
                  <a:srgbClr val="292934"/>
                </a:solidFill>
                <a:latin typeface="宋体"/>
                <a:cs typeface="宋体"/>
              </a:rPr>
              <a:t>，</a:t>
            </a:r>
            <a:r>
              <a:rPr sz="1400" dirty="0">
                <a:solidFill>
                  <a:srgbClr val="292934"/>
                </a:solidFill>
                <a:latin typeface="宋体"/>
                <a:cs typeface="宋体"/>
              </a:rPr>
              <a:t>导致</a:t>
            </a:r>
            <a:r>
              <a:rPr sz="1400" spc="-5" dirty="0">
                <a:solidFill>
                  <a:srgbClr val="292934"/>
                </a:solidFill>
                <a:latin typeface="Calibri"/>
                <a:cs typeface="Calibri"/>
              </a:rPr>
              <a:t>SGD</a:t>
            </a:r>
            <a:r>
              <a:rPr sz="1400" spc="-15" dirty="0">
                <a:solidFill>
                  <a:srgbClr val="292934"/>
                </a:solidFill>
                <a:latin typeface="宋体"/>
                <a:cs typeface="宋体"/>
              </a:rPr>
              <a:t>很</a:t>
            </a:r>
            <a:r>
              <a:rPr sz="1400" dirty="0">
                <a:solidFill>
                  <a:srgbClr val="292934"/>
                </a:solidFill>
                <a:latin typeface="宋体"/>
                <a:cs typeface="宋体"/>
              </a:rPr>
              <a:t>难摆脱</a:t>
            </a:r>
            <a:endParaRPr sz="1400">
              <a:latin typeface="宋体"/>
              <a:cs typeface="宋体"/>
            </a:endParaRPr>
          </a:p>
          <a:p>
            <a:pPr marL="299085">
              <a:lnSpc>
                <a:spcPct val="100000"/>
              </a:lnSpc>
            </a:pPr>
            <a:r>
              <a:rPr sz="1400" dirty="0">
                <a:solidFill>
                  <a:srgbClr val="292934"/>
                </a:solidFill>
                <a:latin typeface="宋体"/>
                <a:cs typeface="宋体"/>
              </a:rPr>
              <a:t>，因为梯度在所有方向</a:t>
            </a:r>
            <a:r>
              <a:rPr sz="1400" spc="-15" dirty="0">
                <a:solidFill>
                  <a:srgbClr val="292934"/>
                </a:solidFill>
                <a:latin typeface="宋体"/>
                <a:cs typeface="宋体"/>
              </a:rPr>
              <a:t>都</a:t>
            </a:r>
            <a:r>
              <a:rPr sz="1400" dirty="0">
                <a:solidFill>
                  <a:srgbClr val="292934"/>
                </a:solidFill>
                <a:latin typeface="宋体"/>
                <a:cs typeface="宋体"/>
              </a:rPr>
              <a:t>近似</a:t>
            </a:r>
            <a:r>
              <a:rPr sz="1400" spc="-10" dirty="0">
                <a:solidFill>
                  <a:srgbClr val="292934"/>
                </a:solidFill>
                <a:latin typeface="宋体"/>
                <a:cs typeface="宋体"/>
              </a:rPr>
              <a:t>于</a:t>
            </a:r>
            <a:r>
              <a:rPr sz="1400" spc="-5" dirty="0">
                <a:solidFill>
                  <a:srgbClr val="292934"/>
                </a:solidFill>
                <a:latin typeface="Calibri"/>
                <a:cs typeface="Calibri"/>
              </a:rPr>
              <a:t>0</a:t>
            </a:r>
            <a:r>
              <a:rPr sz="1400" spc="0" dirty="0">
                <a:solidFill>
                  <a:srgbClr val="292934"/>
                </a:solidFill>
                <a:latin typeface="宋体"/>
                <a:cs typeface="宋体"/>
              </a:rPr>
              <a:t>。</a:t>
            </a:r>
            <a:endParaRPr sz="1400">
              <a:latin typeface="宋体"/>
              <a:cs typeface="宋体"/>
            </a:endParaRPr>
          </a:p>
        </p:txBody>
      </p:sp>
      <p:sp>
        <p:nvSpPr>
          <p:cNvPr id="10" name="object 10"/>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33627" y="1528572"/>
            <a:ext cx="2325624" cy="33680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992623" y="1380744"/>
            <a:ext cx="4151375" cy="284683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42132" y="1504188"/>
            <a:ext cx="2261616" cy="42824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436880" y="276225"/>
            <a:ext cx="345059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防止过拟合</a:t>
            </a:r>
            <a:r>
              <a:rPr sz="2400" spc="-5" dirty="0">
                <a:solidFill>
                  <a:srgbClr val="000000"/>
                </a:solidFill>
                <a:latin typeface="Calibri"/>
                <a:cs typeface="Calibri"/>
              </a:rPr>
              <a:t>—</a:t>
            </a:r>
            <a:r>
              <a:rPr sz="2400" dirty="0">
                <a:solidFill>
                  <a:srgbClr val="000000"/>
                </a:solidFill>
                <a:latin typeface="Calibri"/>
                <a:cs typeface="Calibri"/>
              </a:rPr>
              <a:t>L1/L2</a:t>
            </a:r>
            <a:r>
              <a:rPr sz="2400" dirty="0">
                <a:solidFill>
                  <a:srgbClr val="000000"/>
                </a:solidFill>
                <a:latin typeface="宋体"/>
                <a:cs typeface="宋体"/>
              </a:rPr>
              <a:t>正则化</a:t>
            </a:r>
            <a:endParaRPr sz="2400">
              <a:latin typeface="宋体"/>
              <a:cs typeface="宋体"/>
            </a:endParaRPr>
          </a:p>
        </p:txBody>
      </p:sp>
      <p:sp>
        <p:nvSpPr>
          <p:cNvPr id="6" name="object 6"/>
          <p:cNvSpPr/>
          <p:nvPr/>
        </p:nvSpPr>
        <p:spPr>
          <a:xfrm>
            <a:off x="3386328" y="3329940"/>
            <a:ext cx="2199131" cy="438912"/>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777240" y="3395471"/>
            <a:ext cx="2531364" cy="306323"/>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642619" y="1118108"/>
            <a:ext cx="1851660" cy="299720"/>
          </a:xfrm>
          <a:prstGeom prst="rect">
            <a:avLst/>
          </a:prstGeom>
        </p:spPr>
        <p:txBody>
          <a:bodyPr vert="horz" wrap="square" lIns="0" tIns="12700" rIns="0" bIns="0" rtlCol="0">
            <a:spAutoFit/>
          </a:bodyPr>
          <a:lstStyle/>
          <a:p>
            <a:pPr marL="299085" indent="-286385">
              <a:lnSpc>
                <a:spcPct val="100000"/>
              </a:lnSpc>
              <a:spcBef>
                <a:spcPts val="100"/>
              </a:spcBef>
              <a:buFont typeface="Wingdings"/>
              <a:buChar char=""/>
              <a:tabLst>
                <a:tab pos="299720" algn="l"/>
              </a:tabLst>
            </a:pPr>
            <a:r>
              <a:rPr sz="1800" spc="-5" dirty="0">
                <a:solidFill>
                  <a:srgbClr val="1F487C"/>
                </a:solidFill>
                <a:latin typeface="Calibri"/>
                <a:cs typeface="Calibri"/>
              </a:rPr>
              <a:t>L1</a:t>
            </a:r>
            <a:r>
              <a:rPr sz="1800" spc="-70" dirty="0">
                <a:solidFill>
                  <a:srgbClr val="1F487C"/>
                </a:solidFill>
                <a:latin typeface="Calibri"/>
                <a:cs typeface="Calibri"/>
              </a:rPr>
              <a:t> </a:t>
            </a:r>
            <a:r>
              <a:rPr sz="1800" spc="-10" dirty="0">
                <a:solidFill>
                  <a:srgbClr val="1F487C"/>
                </a:solidFill>
                <a:latin typeface="Calibri"/>
                <a:cs typeface="Calibri"/>
              </a:rPr>
              <a:t>regularization</a:t>
            </a:r>
            <a:endParaRPr sz="1800">
              <a:latin typeface="Calibri"/>
              <a:cs typeface="Calibri"/>
            </a:endParaRPr>
          </a:p>
        </p:txBody>
      </p:sp>
      <p:sp>
        <p:nvSpPr>
          <p:cNvPr id="9" name="object 9"/>
          <p:cNvSpPr txBox="1"/>
          <p:nvPr/>
        </p:nvSpPr>
        <p:spPr>
          <a:xfrm>
            <a:off x="607263" y="2999613"/>
            <a:ext cx="1851660" cy="299720"/>
          </a:xfrm>
          <a:prstGeom prst="rect">
            <a:avLst/>
          </a:prstGeom>
        </p:spPr>
        <p:txBody>
          <a:bodyPr vert="horz" wrap="square" lIns="0" tIns="12700" rIns="0" bIns="0" rtlCol="0">
            <a:spAutoFit/>
          </a:bodyPr>
          <a:lstStyle/>
          <a:p>
            <a:pPr marL="299085" indent="-286385">
              <a:lnSpc>
                <a:spcPct val="100000"/>
              </a:lnSpc>
              <a:spcBef>
                <a:spcPts val="100"/>
              </a:spcBef>
              <a:buFont typeface="Wingdings"/>
              <a:buChar char=""/>
              <a:tabLst>
                <a:tab pos="299720" algn="l"/>
              </a:tabLst>
            </a:pPr>
            <a:r>
              <a:rPr sz="1800" spc="-5" dirty="0">
                <a:solidFill>
                  <a:srgbClr val="1F487C"/>
                </a:solidFill>
                <a:latin typeface="Calibri"/>
                <a:cs typeface="Calibri"/>
              </a:rPr>
              <a:t>L2</a:t>
            </a:r>
            <a:r>
              <a:rPr sz="1800" spc="-70" dirty="0">
                <a:solidFill>
                  <a:srgbClr val="1F487C"/>
                </a:solidFill>
                <a:latin typeface="Calibri"/>
                <a:cs typeface="Calibri"/>
              </a:rPr>
              <a:t> </a:t>
            </a:r>
            <a:r>
              <a:rPr sz="1800" spc="-10" dirty="0">
                <a:solidFill>
                  <a:srgbClr val="1F487C"/>
                </a:solidFill>
                <a:latin typeface="Calibri"/>
                <a:cs typeface="Calibri"/>
              </a:rPr>
              <a:t>regularization</a:t>
            </a:r>
            <a:endParaRPr sz="1800">
              <a:latin typeface="Calibri"/>
              <a:cs typeface="Calibri"/>
            </a:endParaRPr>
          </a:p>
        </p:txBody>
      </p:sp>
      <p:sp>
        <p:nvSpPr>
          <p:cNvPr id="10" name="object 10"/>
          <p:cNvSpPr/>
          <p:nvPr/>
        </p:nvSpPr>
        <p:spPr>
          <a:xfrm>
            <a:off x="841247" y="3768852"/>
            <a:ext cx="3529584" cy="107594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41247" y="2054351"/>
            <a:ext cx="3790188" cy="704088"/>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71094"/>
            <a:ext cx="3645535" cy="39179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0000"/>
                </a:solidFill>
                <a:latin typeface="宋体"/>
                <a:cs typeface="宋体"/>
              </a:rPr>
              <a:t>防止过拟</a:t>
            </a:r>
            <a:r>
              <a:rPr sz="2400" spc="-5" dirty="0">
                <a:solidFill>
                  <a:srgbClr val="000000"/>
                </a:solidFill>
                <a:latin typeface="宋体"/>
                <a:cs typeface="宋体"/>
              </a:rPr>
              <a:t>合</a:t>
            </a:r>
            <a:r>
              <a:rPr sz="2400" spc="-10" dirty="0">
                <a:solidFill>
                  <a:srgbClr val="000000"/>
                </a:solidFill>
                <a:latin typeface="Calibri"/>
                <a:cs typeface="Calibri"/>
              </a:rPr>
              <a:t>—Early</a:t>
            </a:r>
            <a:r>
              <a:rPr sz="2400" dirty="0">
                <a:solidFill>
                  <a:srgbClr val="000000"/>
                </a:solidFill>
                <a:latin typeface="Calibri"/>
                <a:cs typeface="Calibri"/>
              </a:rPr>
              <a:t> </a:t>
            </a:r>
            <a:r>
              <a:rPr sz="2400" spc="-10" dirty="0">
                <a:solidFill>
                  <a:srgbClr val="000000"/>
                </a:solidFill>
                <a:latin typeface="Calibri"/>
                <a:cs typeface="Calibri"/>
              </a:rPr>
              <a:t>Stopping</a:t>
            </a:r>
            <a:endParaRPr sz="2400">
              <a:latin typeface="Calibri"/>
              <a:cs typeface="Calibri"/>
            </a:endParaRPr>
          </a:p>
        </p:txBody>
      </p:sp>
      <p:sp>
        <p:nvSpPr>
          <p:cNvPr id="3" name="object 3"/>
          <p:cNvSpPr/>
          <p:nvPr/>
        </p:nvSpPr>
        <p:spPr>
          <a:xfrm>
            <a:off x="757427" y="2016251"/>
            <a:ext cx="6640068" cy="293674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2373" y="1165301"/>
            <a:ext cx="7446645" cy="849630"/>
          </a:xfrm>
          <a:prstGeom prst="rect">
            <a:avLst/>
          </a:prstGeom>
        </p:spPr>
        <p:txBody>
          <a:bodyPr vert="horz" wrap="square" lIns="0" tIns="12700" rIns="0" bIns="0" rtlCol="0">
            <a:spAutoFit/>
          </a:bodyPr>
          <a:lstStyle/>
          <a:p>
            <a:pPr marL="299085" marR="5080" indent="-286385">
              <a:lnSpc>
                <a:spcPct val="100000"/>
              </a:lnSpc>
              <a:spcBef>
                <a:spcPts val="100"/>
              </a:spcBef>
              <a:buClr>
                <a:srgbClr val="1F487C"/>
              </a:buClr>
              <a:buFont typeface="Wingdings"/>
              <a:buChar char=""/>
              <a:tabLst>
                <a:tab pos="299720" algn="l"/>
              </a:tabLst>
            </a:pPr>
            <a:r>
              <a:rPr sz="1800" dirty="0">
                <a:latin typeface="宋体"/>
                <a:cs typeface="宋体"/>
              </a:rPr>
              <a:t>每一</a:t>
            </a:r>
            <a:r>
              <a:rPr sz="1800" spc="-5" dirty="0">
                <a:latin typeface="宋体"/>
                <a:cs typeface="宋体"/>
              </a:rPr>
              <a:t>个</a:t>
            </a:r>
            <a:r>
              <a:rPr sz="1800" spc="-5" dirty="0">
                <a:latin typeface="Calibri"/>
                <a:cs typeface="Calibri"/>
              </a:rPr>
              <a:t>epoch</a:t>
            </a:r>
            <a:r>
              <a:rPr sz="1800" spc="-5" dirty="0">
                <a:latin typeface="宋体"/>
                <a:cs typeface="宋体"/>
              </a:rPr>
              <a:t>结束时（一</a:t>
            </a:r>
            <a:r>
              <a:rPr sz="1800" dirty="0">
                <a:latin typeface="宋体"/>
                <a:cs typeface="宋体"/>
              </a:rPr>
              <a:t>个</a:t>
            </a:r>
            <a:r>
              <a:rPr sz="1800" spc="-5" dirty="0">
                <a:latin typeface="Calibri"/>
                <a:cs typeface="Calibri"/>
              </a:rPr>
              <a:t>epoch</a:t>
            </a:r>
            <a:r>
              <a:rPr sz="1800" spc="-5" dirty="0">
                <a:latin typeface="宋体"/>
                <a:cs typeface="宋体"/>
              </a:rPr>
              <a:t>即对所有训练数据的一轮遍历）计算 </a:t>
            </a:r>
            <a:r>
              <a:rPr sz="1800" spc="-10" dirty="0">
                <a:latin typeface="Calibri"/>
                <a:cs typeface="Calibri"/>
              </a:rPr>
              <a:t>validation</a:t>
            </a:r>
            <a:r>
              <a:rPr sz="1800" dirty="0">
                <a:latin typeface="Calibri"/>
                <a:cs typeface="Calibri"/>
              </a:rPr>
              <a:t> </a:t>
            </a:r>
            <a:r>
              <a:rPr sz="1800" spc="-10" dirty="0">
                <a:latin typeface="Calibri"/>
                <a:cs typeface="Calibri"/>
              </a:rPr>
              <a:t>data</a:t>
            </a:r>
            <a:r>
              <a:rPr sz="1800" dirty="0">
                <a:latin typeface="宋体"/>
                <a:cs typeface="宋体"/>
              </a:rPr>
              <a:t>的</a:t>
            </a:r>
            <a:r>
              <a:rPr sz="1800" spc="-15" dirty="0">
                <a:latin typeface="Calibri"/>
                <a:cs typeface="Calibri"/>
              </a:rPr>
              <a:t>total </a:t>
            </a:r>
            <a:r>
              <a:rPr sz="1800" spc="-5" dirty="0">
                <a:latin typeface="Calibri"/>
                <a:cs typeface="Calibri"/>
              </a:rPr>
              <a:t>loss</a:t>
            </a:r>
            <a:r>
              <a:rPr sz="1800" spc="-5" dirty="0">
                <a:latin typeface="宋体"/>
                <a:cs typeface="宋体"/>
              </a:rPr>
              <a:t>，</a:t>
            </a:r>
            <a:r>
              <a:rPr sz="1800" dirty="0">
                <a:latin typeface="宋体"/>
                <a:cs typeface="宋体"/>
              </a:rPr>
              <a:t>当</a:t>
            </a:r>
            <a:r>
              <a:rPr sz="1800" spc="-5" dirty="0">
                <a:latin typeface="Calibri"/>
                <a:cs typeface="Calibri"/>
              </a:rPr>
              <a:t>loss</a:t>
            </a:r>
            <a:r>
              <a:rPr sz="1800" dirty="0">
                <a:latin typeface="宋体"/>
                <a:cs typeface="宋体"/>
              </a:rPr>
              <a:t>不再降低时，就停止训练，这样可以防 止</a:t>
            </a:r>
            <a:r>
              <a:rPr sz="1800" spc="-15" dirty="0">
                <a:latin typeface="Calibri"/>
                <a:cs typeface="Calibri"/>
              </a:rPr>
              <a:t>o</a:t>
            </a:r>
            <a:r>
              <a:rPr sz="1800" spc="-10" dirty="0">
                <a:latin typeface="Calibri"/>
                <a:cs typeface="Calibri"/>
              </a:rPr>
              <a:t>v</a:t>
            </a:r>
            <a:r>
              <a:rPr sz="1800" dirty="0">
                <a:latin typeface="Calibri"/>
                <a:cs typeface="Calibri"/>
              </a:rPr>
              <a:t>erfi</a:t>
            </a:r>
            <a:r>
              <a:rPr sz="1800" spc="-30" dirty="0">
                <a:latin typeface="Calibri"/>
                <a:cs typeface="Calibri"/>
              </a:rPr>
              <a:t>t</a:t>
            </a:r>
            <a:r>
              <a:rPr sz="1800" dirty="0">
                <a:latin typeface="Calibri"/>
                <a:cs typeface="Calibri"/>
              </a:rPr>
              <a:t>t</a:t>
            </a:r>
            <a:r>
              <a:rPr sz="1800" spc="-10" dirty="0">
                <a:latin typeface="Calibri"/>
                <a:cs typeface="Calibri"/>
              </a:rPr>
              <a:t>i</a:t>
            </a:r>
            <a:r>
              <a:rPr sz="1800" spc="-5" dirty="0">
                <a:latin typeface="Calibri"/>
                <a:cs typeface="Calibri"/>
              </a:rPr>
              <a:t>n</a:t>
            </a:r>
            <a:r>
              <a:rPr sz="1800" spc="0" dirty="0">
                <a:latin typeface="Calibri"/>
                <a:cs typeface="Calibri"/>
              </a:rPr>
              <a:t>g</a:t>
            </a:r>
            <a:r>
              <a:rPr sz="1800" dirty="0">
                <a:latin typeface="宋体"/>
                <a:cs typeface="宋体"/>
              </a:rPr>
              <a:t>。</a:t>
            </a:r>
            <a:endParaRPr sz="1800">
              <a:latin typeface="宋体"/>
              <a:cs typeface="宋体"/>
            </a:endParaRPr>
          </a:p>
        </p:txBody>
      </p:sp>
      <p:sp>
        <p:nvSpPr>
          <p:cNvPr id="5" name="object 5"/>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71399"/>
            <a:ext cx="289179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防止过拟合</a:t>
            </a:r>
            <a:r>
              <a:rPr sz="2400" spc="-5" dirty="0">
                <a:solidFill>
                  <a:srgbClr val="000000"/>
                </a:solidFill>
                <a:latin typeface="Calibri"/>
                <a:cs typeface="Calibri"/>
              </a:rPr>
              <a:t>—D</a:t>
            </a:r>
            <a:r>
              <a:rPr sz="2400" spc="-25" dirty="0">
                <a:solidFill>
                  <a:srgbClr val="000000"/>
                </a:solidFill>
                <a:latin typeface="Calibri"/>
                <a:cs typeface="Calibri"/>
              </a:rPr>
              <a:t>r</a:t>
            </a:r>
            <a:r>
              <a:rPr sz="2400" dirty="0">
                <a:solidFill>
                  <a:srgbClr val="000000"/>
                </a:solidFill>
                <a:latin typeface="Calibri"/>
                <a:cs typeface="Calibri"/>
              </a:rPr>
              <a:t>opout</a:t>
            </a:r>
            <a:endParaRPr sz="2400">
              <a:latin typeface="Calibri"/>
              <a:cs typeface="Calibri"/>
            </a:endParaRPr>
          </a:p>
        </p:txBody>
      </p:sp>
      <p:sp>
        <p:nvSpPr>
          <p:cNvPr id="3" name="object 3"/>
          <p:cNvSpPr txBox="1"/>
          <p:nvPr/>
        </p:nvSpPr>
        <p:spPr>
          <a:xfrm>
            <a:off x="535940" y="1776476"/>
            <a:ext cx="7030084" cy="1397635"/>
          </a:xfrm>
          <a:prstGeom prst="rect">
            <a:avLst/>
          </a:prstGeom>
        </p:spPr>
        <p:txBody>
          <a:bodyPr vert="horz" wrap="square" lIns="0" tIns="12700" rIns="0" bIns="0" rtlCol="0">
            <a:spAutoFit/>
          </a:bodyPr>
          <a:lstStyle/>
          <a:p>
            <a:pPr marL="299085" marR="46990" indent="-286385">
              <a:lnSpc>
                <a:spcPct val="100000"/>
              </a:lnSpc>
              <a:spcBef>
                <a:spcPts val="100"/>
              </a:spcBef>
              <a:buClr>
                <a:srgbClr val="1F487C"/>
              </a:buClr>
              <a:buFont typeface="Wingdings"/>
              <a:buChar char=""/>
              <a:tabLst>
                <a:tab pos="299720" algn="l"/>
              </a:tabLst>
            </a:pPr>
            <a:r>
              <a:rPr sz="1800" spc="-5" dirty="0">
                <a:latin typeface="Calibri"/>
                <a:cs typeface="Calibri"/>
              </a:rPr>
              <a:t>DN</a:t>
            </a:r>
            <a:r>
              <a:rPr sz="1800" dirty="0">
                <a:latin typeface="Calibri"/>
                <a:cs typeface="Calibri"/>
              </a:rPr>
              <a:t>Ns</a:t>
            </a:r>
            <a:r>
              <a:rPr sz="1800" dirty="0">
                <a:latin typeface="宋体"/>
                <a:cs typeface="宋体"/>
              </a:rPr>
              <a:t>是以概率</a:t>
            </a:r>
            <a:r>
              <a:rPr sz="1800" dirty="0">
                <a:latin typeface="Calibri"/>
                <a:cs typeface="Calibri"/>
              </a:rPr>
              <a:t>p</a:t>
            </a:r>
            <a:r>
              <a:rPr sz="1800" dirty="0">
                <a:latin typeface="宋体"/>
                <a:cs typeface="宋体"/>
              </a:rPr>
              <a:t>舍弃部分神经元，其它神经元以概率</a:t>
            </a:r>
            <a:r>
              <a:rPr sz="1800" dirty="0">
                <a:latin typeface="Calibri"/>
                <a:cs typeface="Calibri"/>
              </a:rPr>
              <a:t>q=1-p</a:t>
            </a:r>
            <a:r>
              <a:rPr sz="1800" dirty="0">
                <a:latin typeface="宋体"/>
                <a:cs typeface="宋体"/>
              </a:rPr>
              <a:t>被保留， 舍去的神经元的输出都被设置为</a:t>
            </a:r>
            <a:r>
              <a:rPr sz="1800" spc="-30" dirty="0">
                <a:latin typeface="宋体"/>
                <a:cs typeface="宋体"/>
              </a:rPr>
              <a:t>零</a:t>
            </a:r>
            <a:r>
              <a:rPr sz="1800" dirty="0">
                <a:latin typeface="宋体"/>
                <a:cs typeface="宋体"/>
              </a:rPr>
              <a:t>。</a:t>
            </a:r>
            <a:endParaRPr sz="1800">
              <a:latin typeface="宋体"/>
              <a:cs typeface="宋体"/>
            </a:endParaRPr>
          </a:p>
          <a:p>
            <a:pPr>
              <a:lnSpc>
                <a:spcPct val="100000"/>
              </a:lnSpc>
              <a:spcBef>
                <a:spcPts val="30"/>
              </a:spcBef>
              <a:buClr>
                <a:srgbClr val="1F487C"/>
              </a:buClr>
              <a:buFont typeface="Wingdings"/>
              <a:buChar char=""/>
            </a:pPr>
            <a:endParaRPr sz="1850">
              <a:latin typeface="Times New Roman"/>
              <a:cs typeface="Times New Roman"/>
            </a:endParaRPr>
          </a:p>
          <a:p>
            <a:pPr marL="299085" marR="5080" indent="-286385">
              <a:lnSpc>
                <a:spcPct val="100000"/>
              </a:lnSpc>
              <a:spcBef>
                <a:spcPts val="5"/>
              </a:spcBef>
              <a:buClr>
                <a:srgbClr val="1F487C"/>
              </a:buClr>
              <a:buFont typeface="Wingdings"/>
              <a:buChar char=""/>
              <a:tabLst>
                <a:tab pos="299720" algn="l"/>
              </a:tabLst>
            </a:pPr>
            <a:r>
              <a:rPr sz="1800" spc="-5" dirty="0">
                <a:latin typeface="Calibri"/>
                <a:cs typeface="Calibri"/>
              </a:rPr>
              <a:t>D</a:t>
            </a:r>
            <a:r>
              <a:rPr sz="1800" spc="-30" dirty="0">
                <a:latin typeface="Calibri"/>
                <a:cs typeface="Calibri"/>
              </a:rPr>
              <a:t>r</a:t>
            </a:r>
            <a:r>
              <a:rPr sz="1800" spc="-5" dirty="0">
                <a:latin typeface="Calibri"/>
                <a:cs typeface="Calibri"/>
              </a:rPr>
              <a:t>opou</a:t>
            </a:r>
            <a:r>
              <a:rPr sz="1800" dirty="0">
                <a:latin typeface="Calibri"/>
                <a:cs typeface="Calibri"/>
              </a:rPr>
              <a:t>t</a:t>
            </a:r>
            <a:r>
              <a:rPr sz="1800" dirty="0">
                <a:latin typeface="宋体"/>
                <a:cs typeface="宋体"/>
              </a:rPr>
              <a:t>在实践中能很好工作是因为其在训练阶段阻止神经元的共适 应</a:t>
            </a:r>
            <a:endParaRPr sz="1800">
              <a:latin typeface="宋体"/>
              <a:cs typeface="宋体"/>
            </a:endParaRPr>
          </a:p>
        </p:txBody>
      </p:sp>
      <p:sp>
        <p:nvSpPr>
          <p:cNvPr id="4" name="object 4"/>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71399"/>
            <a:ext cx="247650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神经网络的稳定性</a:t>
            </a:r>
            <a:endParaRPr sz="2400">
              <a:latin typeface="宋体"/>
              <a:cs typeface="宋体"/>
            </a:endParaRPr>
          </a:p>
        </p:txBody>
      </p:sp>
      <p:sp>
        <p:nvSpPr>
          <p:cNvPr id="3" name="object 3"/>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
        <p:nvSpPr>
          <p:cNvPr id="5" name="object 5"/>
          <p:cNvSpPr/>
          <p:nvPr/>
        </p:nvSpPr>
        <p:spPr>
          <a:xfrm>
            <a:off x="771144" y="1086611"/>
            <a:ext cx="4773167" cy="29718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70509"/>
            <a:ext cx="125095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语义分割</a:t>
            </a:r>
            <a:endParaRPr sz="2400">
              <a:latin typeface="宋体"/>
              <a:cs typeface="宋体"/>
            </a:endParaRPr>
          </a:p>
        </p:txBody>
      </p:sp>
      <p:sp>
        <p:nvSpPr>
          <p:cNvPr id="3" name="object 3"/>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
        <p:nvSpPr>
          <p:cNvPr id="5" name="object 5"/>
          <p:cNvSpPr/>
          <p:nvPr/>
        </p:nvSpPr>
        <p:spPr>
          <a:xfrm>
            <a:off x="630936" y="1094232"/>
            <a:ext cx="6469379" cy="303733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0936" y="979932"/>
            <a:ext cx="2852928" cy="124205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124955" y="3509771"/>
            <a:ext cx="3019043" cy="1269491"/>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80216"/>
            <a:ext cx="8229600" cy="742950"/>
          </a:xfrm>
        </p:spPr>
        <p:txBody>
          <a:bodyPr>
            <a:normAutofit/>
          </a:bodyPr>
          <a:lstStyle/>
          <a:p>
            <a:r>
              <a:rPr kumimoji="1" lang="en-US" altLang="zh-CN" sz="3200" dirty="0"/>
              <a:t>Dropout</a:t>
            </a:r>
            <a:r>
              <a:rPr kumimoji="1" lang="zh-CN" altLang="en-US" sz="3200" dirty="0"/>
              <a:t>的</a:t>
            </a:r>
            <a:r>
              <a:rPr kumimoji="1" lang="en-US" altLang="zh-CN" sz="3200" dirty="0"/>
              <a:t>ensemble</a:t>
            </a:r>
            <a:r>
              <a:rPr kumimoji="1" lang="zh-CN" altLang="en-US" sz="3200" dirty="0"/>
              <a:t>思想</a:t>
            </a:r>
          </a:p>
        </p:txBody>
      </p:sp>
      <p:pic>
        <p:nvPicPr>
          <p:cNvPr id="4" name="图片 3" descr="屏幕快照 2017-05-19 上午12.57.24.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4664" y="3085316"/>
            <a:ext cx="4385428" cy="2003687"/>
          </a:xfrm>
          <a:prstGeom prst="rect">
            <a:avLst/>
          </a:prstGeom>
        </p:spPr>
      </p:pic>
      <p:pic>
        <p:nvPicPr>
          <p:cNvPr id="5" name="图片 4" descr="屏幕快照 2017-05-19 上午12.57.46.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66872" y="3201789"/>
            <a:ext cx="4477129" cy="1941711"/>
          </a:xfrm>
          <a:prstGeom prst="rect">
            <a:avLst/>
          </a:prstGeom>
        </p:spPr>
      </p:pic>
      <p:sp>
        <p:nvSpPr>
          <p:cNvPr id="6" name="文本框 5"/>
          <p:cNvSpPr txBox="1"/>
          <p:nvPr/>
        </p:nvSpPr>
        <p:spPr>
          <a:xfrm>
            <a:off x="1476282" y="743861"/>
            <a:ext cx="1396536" cy="369332"/>
          </a:xfrm>
          <a:prstGeom prst="rect">
            <a:avLst/>
          </a:prstGeom>
          <a:noFill/>
        </p:spPr>
        <p:txBody>
          <a:bodyPr wrap="none" rtlCol="0">
            <a:spAutoFit/>
          </a:bodyPr>
          <a:lstStyle/>
          <a:p>
            <a:pPr marL="285750" indent="-285750">
              <a:buClr>
                <a:schemeClr val="tx2"/>
              </a:buClr>
              <a:buFont typeface="Wingdings" charset="2"/>
              <a:buChar char="n"/>
            </a:pPr>
            <a:r>
              <a:rPr kumimoji="1" lang="zh-CN" altLang="en-US" dirty="0">
                <a:solidFill>
                  <a:srgbClr val="D2533C"/>
                </a:solidFill>
              </a:rPr>
              <a:t>训练阶段</a:t>
            </a:r>
          </a:p>
        </p:txBody>
      </p:sp>
      <p:sp>
        <p:nvSpPr>
          <p:cNvPr id="7" name="文本框 6"/>
          <p:cNvSpPr txBox="1"/>
          <p:nvPr/>
        </p:nvSpPr>
        <p:spPr>
          <a:xfrm>
            <a:off x="5872996" y="760145"/>
            <a:ext cx="1396536" cy="369332"/>
          </a:xfrm>
          <a:prstGeom prst="rect">
            <a:avLst/>
          </a:prstGeom>
          <a:noFill/>
        </p:spPr>
        <p:txBody>
          <a:bodyPr wrap="none" rtlCol="0">
            <a:spAutoFit/>
          </a:bodyPr>
          <a:lstStyle/>
          <a:p>
            <a:pPr marL="285750" indent="-285750">
              <a:buClr>
                <a:schemeClr val="tx2"/>
              </a:buClr>
              <a:buFont typeface="Wingdings" charset="2"/>
              <a:buChar char="n"/>
            </a:pPr>
            <a:r>
              <a:rPr kumimoji="1" lang="zh-CN" altLang="en-US" dirty="0">
                <a:solidFill>
                  <a:srgbClr val="D2533C"/>
                </a:solidFill>
              </a:rPr>
              <a:t>测试阶段</a:t>
            </a:r>
          </a:p>
        </p:txBody>
      </p:sp>
      <p:pic>
        <p:nvPicPr>
          <p:cNvPr id="8" name="图片 7" descr="屏幕快照 2017-05-19 上午1.07.15.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8552" y="1036797"/>
            <a:ext cx="4092343" cy="1733614"/>
          </a:xfrm>
          <a:prstGeom prst="rect">
            <a:avLst/>
          </a:prstGeom>
        </p:spPr>
      </p:pic>
      <p:sp>
        <p:nvSpPr>
          <p:cNvPr id="10" name="下箭头 9"/>
          <p:cNvSpPr/>
          <p:nvPr/>
        </p:nvSpPr>
        <p:spPr>
          <a:xfrm>
            <a:off x="2008180" y="2848583"/>
            <a:ext cx="586171" cy="2605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1" name="图片 10" descr="屏幕快照 2017-05-19 上午1.09.21.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721935" y="1037144"/>
            <a:ext cx="4253252" cy="1825928"/>
          </a:xfrm>
          <a:prstGeom prst="rect">
            <a:avLst/>
          </a:prstGeom>
        </p:spPr>
      </p:pic>
      <p:sp>
        <p:nvSpPr>
          <p:cNvPr id="12" name="下箭头 11"/>
          <p:cNvSpPr/>
          <p:nvPr/>
        </p:nvSpPr>
        <p:spPr>
          <a:xfrm>
            <a:off x="6448314" y="2910064"/>
            <a:ext cx="586171" cy="2605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98605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2967" y="2073020"/>
            <a:ext cx="4641850" cy="452120"/>
          </a:xfrm>
          <a:prstGeom prst="rect">
            <a:avLst/>
          </a:prstGeom>
        </p:spPr>
        <p:txBody>
          <a:bodyPr vert="horz" wrap="square" lIns="0" tIns="12065" rIns="0" bIns="0" rtlCol="0">
            <a:spAutoFit/>
          </a:bodyPr>
          <a:lstStyle/>
          <a:p>
            <a:pPr marL="12700">
              <a:lnSpc>
                <a:spcPct val="100000"/>
              </a:lnSpc>
              <a:spcBef>
                <a:spcPts val="95"/>
              </a:spcBef>
            </a:pPr>
            <a:r>
              <a:rPr spc="-5" dirty="0"/>
              <a:t>基于深度神经网络的股票预测</a:t>
            </a:r>
          </a:p>
        </p:txBody>
      </p:sp>
      <p:sp>
        <p:nvSpPr>
          <p:cNvPr id="3" name="object 3"/>
          <p:cNvSpPr/>
          <p:nvPr/>
        </p:nvSpPr>
        <p:spPr>
          <a:xfrm>
            <a:off x="2516123" y="2871216"/>
            <a:ext cx="3476244" cy="170840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73" y="32060"/>
            <a:ext cx="8229600" cy="742950"/>
          </a:xfrm>
        </p:spPr>
        <p:txBody>
          <a:bodyPr>
            <a:normAutofit/>
          </a:bodyPr>
          <a:lstStyle/>
          <a:p>
            <a:r>
              <a:rPr lang="zh-CN" altLang="en-US" sz="2800" dirty="0">
                <a:latin typeface="Microsoft YaHei" charset="-122"/>
                <a:ea typeface="Microsoft YaHei" charset="-122"/>
                <a:cs typeface="Microsoft YaHei" charset="-122"/>
              </a:rPr>
              <a:t>基于卷积的股票预测</a:t>
            </a:r>
            <a:r>
              <a:rPr lang="en-US" altLang="zh-CN" sz="2800" dirty="0">
                <a:latin typeface="Microsoft YaHei" charset="-122"/>
                <a:ea typeface="Microsoft YaHei" charset="-122"/>
                <a:cs typeface="Microsoft YaHei" charset="-122"/>
              </a:rPr>
              <a:t>-</a:t>
            </a:r>
            <a:r>
              <a:rPr lang="zh-CN" altLang="en-US" sz="2800" dirty="0">
                <a:latin typeface="Microsoft YaHei" charset="-122"/>
                <a:ea typeface="Microsoft YaHei" charset="-122"/>
                <a:cs typeface="Microsoft YaHei" charset="-122"/>
              </a:rPr>
              <a:t>数据预处理</a:t>
            </a:r>
            <a:endParaRPr lang="en-US" sz="2800" dirty="0"/>
          </a:p>
        </p:txBody>
      </p:sp>
      <p:pic>
        <p:nvPicPr>
          <p:cNvPr id="7" name="Picture 6"/>
          <p:cNvPicPr>
            <a:picLocks noChangeAspect="1"/>
          </p:cNvPicPr>
          <p:nvPr/>
        </p:nvPicPr>
        <p:blipFill>
          <a:blip r:embed="rId3"/>
          <a:stretch>
            <a:fillRect/>
          </a:stretch>
        </p:blipFill>
        <p:spPr>
          <a:xfrm>
            <a:off x="2604008" y="912114"/>
            <a:ext cx="6273800" cy="2603500"/>
          </a:xfrm>
          <a:prstGeom prst="rect">
            <a:avLst/>
          </a:prstGeom>
        </p:spPr>
      </p:pic>
      <p:sp>
        <p:nvSpPr>
          <p:cNvPr id="9" name="Rectangle 8"/>
          <p:cNvSpPr/>
          <p:nvPr/>
        </p:nvSpPr>
        <p:spPr>
          <a:xfrm>
            <a:off x="161273" y="1051774"/>
            <a:ext cx="1972015" cy="923330"/>
          </a:xfrm>
          <a:prstGeom prst="rect">
            <a:avLst/>
          </a:prstGeom>
        </p:spPr>
        <p:txBody>
          <a:bodyPr wrap="none">
            <a:spAutoFit/>
          </a:bodyPr>
          <a:lstStyle/>
          <a:p>
            <a:pPr>
              <a:lnSpc>
                <a:spcPct val="150000"/>
              </a:lnSpc>
            </a:pPr>
            <a:r>
              <a:rPr lang="zh-CN" altLang="en-US" dirty="0">
                <a:latin typeface="Microsoft YaHei" charset="-122"/>
                <a:ea typeface="Microsoft YaHei" charset="-122"/>
                <a:cs typeface="Microsoft YaHei" charset="-122"/>
              </a:rPr>
              <a:t>数据预处理：</a:t>
            </a:r>
            <a:endParaRPr lang="en-US" altLang="zh-CN" dirty="0">
              <a:latin typeface="Microsoft YaHei" charset="-122"/>
              <a:ea typeface="Microsoft YaHei" charset="-122"/>
              <a:cs typeface="Microsoft YaHei" charset="-122"/>
            </a:endParaRPr>
          </a:p>
          <a:p>
            <a:pPr>
              <a:lnSpc>
                <a:spcPct val="150000"/>
              </a:lnSpc>
            </a:pPr>
            <a:r>
              <a:rPr lang="zh-CN" altLang="en-US" dirty="0">
                <a:latin typeface="Microsoft YaHei" charset="-122"/>
                <a:ea typeface="Microsoft YaHei" charset="-122"/>
                <a:cs typeface="Microsoft YaHei" charset="-122"/>
              </a:rPr>
              <a:t>加窗（</a:t>
            </a:r>
            <a:r>
              <a:rPr lang="en-US" altLang="zh-CN" dirty="0">
                <a:latin typeface="Microsoft YaHei" charset="-122"/>
                <a:ea typeface="Microsoft YaHei" charset="-122"/>
                <a:cs typeface="Microsoft YaHei" charset="-122"/>
              </a:rPr>
              <a:t>window</a:t>
            </a:r>
            <a:r>
              <a:rPr lang="zh-CN" altLang="en-US" dirty="0">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p:txBody>
      </p:sp>
      <p:graphicFrame>
        <p:nvGraphicFramePr>
          <p:cNvPr id="16" name="Table 15"/>
          <p:cNvGraphicFramePr>
            <a:graphicFrameLocks noGrp="1"/>
          </p:cNvGraphicFramePr>
          <p:nvPr/>
        </p:nvGraphicFramePr>
        <p:xfrm>
          <a:off x="2604008" y="1487424"/>
          <a:ext cx="614680" cy="504920"/>
        </p:xfrm>
        <a:graphic>
          <a:graphicData uri="http://schemas.openxmlformats.org/drawingml/2006/table">
            <a:tbl>
              <a:tblPr firstRow="1" bandRow="1">
                <a:tableStyleId>{5C22544A-7EE6-4342-B048-85BDC9FD1C3A}</a:tableStyleId>
              </a:tblPr>
              <a:tblGrid>
                <a:gridCol w="614680">
                  <a:extLst>
                    <a:ext uri="{9D8B030D-6E8A-4147-A177-3AD203B41FA5}">
                      <a16:colId xmlns:a16="http://schemas.microsoft.com/office/drawing/2014/main" val="20000"/>
                    </a:ext>
                  </a:extLst>
                </a:gridCol>
              </a:tblGrid>
              <a:tr h="5049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7" name="Rectangle 16"/>
          <p:cNvSpPr/>
          <p:nvPr/>
        </p:nvSpPr>
        <p:spPr>
          <a:xfrm>
            <a:off x="261916" y="3864352"/>
            <a:ext cx="4302781" cy="874407"/>
          </a:xfrm>
          <a:prstGeom prst="rect">
            <a:avLst/>
          </a:prstGeom>
        </p:spPr>
        <p:txBody>
          <a:bodyPr wrap="none">
            <a:spAutoFit/>
          </a:bodyPr>
          <a:lstStyle/>
          <a:p>
            <a:pPr>
              <a:lnSpc>
                <a:spcPct val="150000"/>
              </a:lnSpc>
            </a:pPr>
            <a:r>
              <a:rPr lang="zh-CN" altLang="en-US" dirty="0">
                <a:latin typeface="Microsoft YaHei" charset="-122"/>
                <a:ea typeface="Microsoft YaHei" charset="-122"/>
                <a:cs typeface="Microsoft YaHei" charset="-122"/>
              </a:rPr>
              <a:t>统计窗口内涨跌次数作为窗口的标记：</a:t>
            </a:r>
            <a:endParaRPr lang="en-US" altLang="zh-CN" dirty="0">
              <a:latin typeface="Microsoft YaHei" charset="-122"/>
              <a:ea typeface="Microsoft YaHei" charset="-122"/>
              <a:cs typeface="Microsoft YaHei" charset="-122"/>
            </a:endParaRPr>
          </a:p>
          <a:p>
            <a:pPr>
              <a:lnSpc>
                <a:spcPct val="150000"/>
              </a:lnSpc>
            </a:pPr>
            <a:r>
              <a:rPr lang="zh-CN" altLang="en-US" dirty="0">
                <a:latin typeface="Microsoft YaHei" charset="-122"/>
                <a:ea typeface="Microsoft YaHei" charset="-122"/>
                <a:cs typeface="Microsoft YaHei" charset="-122"/>
              </a:rPr>
              <a:t>窗内涨多跌少，则标记为</a:t>
            </a:r>
            <a:r>
              <a:rPr lang="en-US" altLang="zh-CN" dirty="0">
                <a:latin typeface="Microsoft YaHei" charset="-122"/>
                <a:ea typeface="Microsoft YaHei" charset="-122"/>
                <a:cs typeface="Microsoft YaHei" charset="-122"/>
              </a:rPr>
              <a:t>1;</a:t>
            </a:r>
            <a:r>
              <a:rPr lang="zh-CN" altLang="en-US" dirty="0">
                <a:latin typeface="Microsoft YaHei" charset="-122"/>
                <a:ea typeface="Microsoft YaHei" charset="-122"/>
                <a:cs typeface="Microsoft YaHei" charset="-122"/>
              </a:rPr>
              <a:t>反之标记为</a:t>
            </a:r>
            <a:r>
              <a:rPr lang="en-US" altLang="zh-CN" dirty="0">
                <a:latin typeface="Microsoft YaHei" charset="-122"/>
                <a:ea typeface="Microsoft YaHei" charset="-122"/>
                <a:cs typeface="Microsoft YaHei" charset="-122"/>
              </a:rPr>
              <a:t>-1</a:t>
            </a:r>
          </a:p>
        </p:txBody>
      </p:sp>
      <p:cxnSp>
        <p:nvCxnSpPr>
          <p:cNvPr id="19" name="Straight Arrow Connector 18"/>
          <p:cNvCxnSpPr>
            <a:stCxn id="9" idx="3"/>
          </p:cNvCxnSpPr>
          <p:nvPr/>
        </p:nvCxnSpPr>
        <p:spPr>
          <a:xfrm>
            <a:off x="2133288" y="1513439"/>
            <a:ext cx="366075" cy="1846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20" name="Table 19"/>
          <p:cNvGraphicFramePr>
            <a:graphicFrameLocks noGrp="1"/>
          </p:cNvGraphicFramePr>
          <p:nvPr/>
        </p:nvGraphicFramePr>
        <p:xfrm>
          <a:off x="3218688" y="1389888"/>
          <a:ext cx="614680" cy="504920"/>
        </p:xfrm>
        <a:graphic>
          <a:graphicData uri="http://schemas.openxmlformats.org/drawingml/2006/table">
            <a:tbl>
              <a:tblPr firstRow="1" bandRow="1">
                <a:tableStyleId>{5C22544A-7EE6-4342-B048-85BDC9FD1C3A}</a:tableStyleId>
              </a:tblPr>
              <a:tblGrid>
                <a:gridCol w="614680">
                  <a:extLst>
                    <a:ext uri="{9D8B030D-6E8A-4147-A177-3AD203B41FA5}">
                      <a16:colId xmlns:a16="http://schemas.microsoft.com/office/drawing/2014/main" val="20000"/>
                    </a:ext>
                  </a:extLst>
                </a:gridCol>
              </a:tblGrid>
              <a:tr h="5049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1" name="Rectangle 20"/>
          <p:cNvSpPr/>
          <p:nvPr/>
        </p:nvSpPr>
        <p:spPr>
          <a:xfrm>
            <a:off x="9470" y="2451711"/>
            <a:ext cx="2550698" cy="507831"/>
          </a:xfrm>
          <a:prstGeom prst="rect">
            <a:avLst/>
          </a:prstGeom>
        </p:spPr>
        <p:txBody>
          <a:bodyPr wrap="none">
            <a:spAutoFit/>
          </a:bodyPr>
          <a:lstStyle/>
          <a:p>
            <a:pPr marL="285750" indent="-285750">
              <a:lnSpc>
                <a:spcPct val="150000"/>
              </a:lnSpc>
              <a:buFont typeface="Wingdings" charset="2"/>
              <a:buChar char="q"/>
            </a:pPr>
            <a:r>
              <a:rPr lang="zh-CN" altLang="en-US" dirty="0">
                <a:latin typeface="Microsoft YaHei" charset="-122"/>
                <a:ea typeface="Microsoft YaHei" charset="-122"/>
                <a:cs typeface="Microsoft YaHei" charset="-122"/>
              </a:rPr>
              <a:t>每个窗口为一条样本</a:t>
            </a:r>
            <a:endParaRPr lang="en-US" altLang="zh-CN" dirty="0">
              <a:latin typeface="Microsoft YaHei" charset="-122"/>
              <a:ea typeface="Microsoft YaHei" charset="-122"/>
              <a:cs typeface="Microsoft YaHei" charset="-122"/>
            </a:endParaRPr>
          </a:p>
        </p:txBody>
      </p:sp>
      <p:cxnSp>
        <p:nvCxnSpPr>
          <p:cNvPr id="23" name="Curved Connector 22"/>
          <p:cNvCxnSpPr>
            <a:stCxn id="21" idx="3"/>
            <a:endCxn id="16" idx="2"/>
          </p:cNvCxnSpPr>
          <p:nvPr/>
        </p:nvCxnSpPr>
        <p:spPr>
          <a:xfrm flipV="1">
            <a:off x="2560168" y="1992344"/>
            <a:ext cx="351180" cy="71328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urved Connector 24"/>
          <p:cNvCxnSpPr>
            <a:stCxn id="21" idx="3"/>
            <a:endCxn id="20" idx="2"/>
          </p:cNvCxnSpPr>
          <p:nvPr/>
        </p:nvCxnSpPr>
        <p:spPr>
          <a:xfrm flipV="1">
            <a:off x="2560168" y="1894808"/>
            <a:ext cx="965860" cy="81081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graphicFrame>
        <p:nvGraphicFramePr>
          <p:cNvPr id="28" name="Table 27"/>
          <p:cNvGraphicFramePr>
            <a:graphicFrameLocks noGrp="1"/>
          </p:cNvGraphicFramePr>
          <p:nvPr/>
        </p:nvGraphicFramePr>
        <p:xfrm>
          <a:off x="4164038" y="1377697"/>
          <a:ext cx="614680" cy="504920"/>
        </p:xfrm>
        <a:graphic>
          <a:graphicData uri="http://schemas.openxmlformats.org/drawingml/2006/table">
            <a:tbl>
              <a:tblPr firstRow="1" bandRow="1">
                <a:tableStyleId>{5C22544A-7EE6-4342-B048-85BDC9FD1C3A}</a:tableStyleId>
              </a:tblPr>
              <a:tblGrid>
                <a:gridCol w="614680">
                  <a:extLst>
                    <a:ext uri="{9D8B030D-6E8A-4147-A177-3AD203B41FA5}">
                      <a16:colId xmlns:a16="http://schemas.microsoft.com/office/drawing/2014/main" val="20000"/>
                    </a:ext>
                  </a:extLst>
                </a:gridCol>
              </a:tblGrid>
              <a:tr h="5049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9" name="Rectangle 28"/>
          <p:cNvSpPr/>
          <p:nvPr/>
        </p:nvSpPr>
        <p:spPr>
          <a:xfrm>
            <a:off x="3841767" y="1351857"/>
            <a:ext cx="452528" cy="507831"/>
          </a:xfrm>
          <a:prstGeom prst="rect">
            <a:avLst/>
          </a:prstGeom>
        </p:spPr>
        <p:txBody>
          <a:bodyPr wrap="square">
            <a:spAutoFit/>
          </a:bodyPr>
          <a:lstStyle/>
          <a:p>
            <a:pPr>
              <a:lnSpc>
                <a:spcPct val="150000"/>
              </a:lnSpc>
            </a:pPr>
            <a:r>
              <a:rPr lang="mr-IN" altLang="zh-CN">
                <a:latin typeface="Microsoft YaHei" charset="-122"/>
                <a:ea typeface="Microsoft YaHei" charset="-122"/>
                <a:cs typeface="Microsoft YaHei" charset="-122"/>
              </a:rPr>
              <a:t>…</a:t>
            </a:r>
            <a:endParaRPr lang="en-US" altLang="zh-CN" dirty="0">
              <a:latin typeface="Microsoft YaHei" charset="-122"/>
              <a:ea typeface="Microsoft YaHei" charset="-122"/>
              <a:cs typeface="Microsoft YaHei" charset="-122"/>
            </a:endParaRPr>
          </a:p>
        </p:txBody>
      </p:sp>
      <p:cxnSp>
        <p:nvCxnSpPr>
          <p:cNvPr id="30" name="Curved Connector 29"/>
          <p:cNvCxnSpPr>
            <a:stCxn id="21" idx="3"/>
            <a:endCxn id="28" idx="2"/>
          </p:cNvCxnSpPr>
          <p:nvPr/>
        </p:nvCxnSpPr>
        <p:spPr>
          <a:xfrm flipV="1">
            <a:off x="2560168" y="1882617"/>
            <a:ext cx="1911210" cy="82301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4650462" y="4008947"/>
            <a:ext cx="4493538" cy="646331"/>
          </a:xfrm>
          <a:prstGeom prst="rect">
            <a:avLst/>
          </a:prstGeom>
        </p:spPr>
        <p:txBody>
          <a:bodyPr wrap="none">
            <a:spAutoFit/>
          </a:bodyPr>
          <a:lstStyle/>
          <a:p>
            <a:pPr>
              <a:lnSpc>
                <a:spcPct val="150000"/>
              </a:lnSpc>
            </a:pPr>
            <a:r>
              <a:rPr lang="zh-CN" altLang="en-US" sz="2400" b="1" i="1">
                <a:solidFill>
                  <a:schemeClr val="accent6">
                    <a:lumMod val="75000"/>
                  </a:schemeClr>
                </a:solidFill>
                <a:latin typeface="Microsoft YaHei" charset="-122"/>
                <a:ea typeface="Microsoft YaHei" charset="-122"/>
                <a:cs typeface="Microsoft YaHei" charset="-122"/>
              </a:rPr>
              <a:t>将股票走势预测转化</a:t>
            </a:r>
            <a:r>
              <a:rPr lang="zh-CN" altLang="en-US" sz="2400" b="1" i="1" dirty="0">
                <a:solidFill>
                  <a:schemeClr val="accent6">
                    <a:lumMod val="75000"/>
                  </a:schemeClr>
                </a:solidFill>
                <a:latin typeface="Microsoft YaHei" charset="-122"/>
                <a:ea typeface="Microsoft YaHei" charset="-122"/>
                <a:cs typeface="Microsoft YaHei" charset="-122"/>
              </a:rPr>
              <a:t>为分类问题</a:t>
            </a:r>
            <a:endParaRPr lang="en-US" altLang="zh-CN" sz="2400" b="1" i="1" dirty="0">
              <a:solidFill>
                <a:schemeClr val="accent6">
                  <a:lumMod val="7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332749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857" y="300685"/>
            <a:ext cx="3221355" cy="452120"/>
          </a:xfrm>
          <a:prstGeom prst="rect">
            <a:avLst/>
          </a:prstGeom>
        </p:spPr>
        <p:txBody>
          <a:bodyPr vert="horz" wrap="square" lIns="0" tIns="12065" rIns="0" bIns="0" rtlCol="0">
            <a:spAutoFit/>
          </a:bodyPr>
          <a:lstStyle/>
          <a:p>
            <a:pPr marL="12700">
              <a:lnSpc>
                <a:spcPct val="100000"/>
              </a:lnSpc>
              <a:spcBef>
                <a:spcPts val="95"/>
              </a:spcBef>
            </a:pPr>
            <a:r>
              <a:rPr b="0" spc="-10" dirty="0">
                <a:solidFill>
                  <a:srgbClr val="000000"/>
                </a:solidFill>
                <a:latin typeface="微软雅黑"/>
                <a:cs typeface="微软雅黑"/>
              </a:rPr>
              <a:t>基于卷积的股票预测</a:t>
            </a:r>
          </a:p>
        </p:txBody>
      </p:sp>
      <p:sp>
        <p:nvSpPr>
          <p:cNvPr id="3" name="object 3"/>
          <p:cNvSpPr/>
          <p:nvPr/>
        </p:nvSpPr>
        <p:spPr>
          <a:xfrm>
            <a:off x="2566416" y="3418332"/>
            <a:ext cx="6310883" cy="1447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04516" y="912875"/>
            <a:ext cx="6272783" cy="260299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59557" y="1061466"/>
            <a:ext cx="1067816" cy="31267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561335" y="1366519"/>
            <a:ext cx="1063752" cy="309372"/>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39979" y="1076071"/>
            <a:ext cx="2082800" cy="843915"/>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a:cs typeface="微软雅黑"/>
              </a:rPr>
              <a:t>通常的做法：</a:t>
            </a:r>
            <a:endParaRPr sz="1800">
              <a:latin typeface="微软雅黑"/>
              <a:cs typeface="微软雅黑"/>
            </a:endParaRPr>
          </a:p>
          <a:p>
            <a:pPr marL="12700">
              <a:lnSpc>
                <a:spcPct val="100000"/>
              </a:lnSpc>
              <a:spcBef>
                <a:spcPts val="2120"/>
              </a:spcBef>
            </a:pPr>
            <a:r>
              <a:rPr sz="1800" spc="-5" dirty="0">
                <a:latin typeface="微软雅黑"/>
                <a:cs typeface="微软雅黑"/>
              </a:rPr>
              <a:t>按照图片的处理方法</a:t>
            </a:r>
            <a:endParaRPr sz="1800">
              <a:latin typeface="微软雅黑"/>
              <a:cs typeface="微软雅黑"/>
            </a:endParaRPr>
          </a:p>
        </p:txBody>
      </p:sp>
      <p:graphicFrame>
        <p:nvGraphicFramePr>
          <p:cNvPr id="8" name="object 8"/>
          <p:cNvGraphicFramePr>
            <a:graphicFrameLocks noGrp="1"/>
          </p:cNvGraphicFramePr>
          <p:nvPr/>
        </p:nvGraphicFramePr>
        <p:xfrm>
          <a:off x="608837" y="2414270"/>
          <a:ext cx="1054100" cy="850900"/>
        </p:xfrm>
        <a:graphic>
          <a:graphicData uri="http://schemas.openxmlformats.org/drawingml/2006/table">
            <a:tbl>
              <a:tblPr firstRow="1" bandRow="1">
                <a:tableStyleId>{2D5ABB26-0587-4C30-8999-92F81FD0307C}</a:tableStyleId>
              </a:tblPr>
              <a:tblGrid>
                <a:gridCol w="263525">
                  <a:extLst>
                    <a:ext uri="{9D8B030D-6E8A-4147-A177-3AD203B41FA5}">
                      <a16:colId xmlns:a16="http://schemas.microsoft.com/office/drawing/2014/main" val="20000"/>
                    </a:ext>
                  </a:extLst>
                </a:gridCol>
                <a:gridCol w="263525">
                  <a:extLst>
                    <a:ext uri="{9D8B030D-6E8A-4147-A177-3AD203B41FA5}">
                      <a16:colId xmlns:a16="http://schemas.microsoft.com/office/drawing/2014/main" val="20001"/>
                    </a:ext>
                  </a:extLst>
                </a:gridCol>
                <a:gridCol w="263525">
                  <a:extLst>
                    <a:ext uri="{9D8B030D-6E8A-4147-A177-3AD203B41FA5}">
                      <a16:colId xmlns:a16="http://schemas.microsoft.com/office/drawing/2014/main" val="20002"/>
                    </a:ext>
                  </a:extLst>
                </a:gridCol>
                <a:gridCol w="263525">
                  <a:extLst>
                    <a:ext uri="{9D8B030D-6E8A-4147-A177-3AD203B41FA5}">
                      <a16:colId xmlns:a16="http://schemas.microsoft.com/office/drawing/2014/main" val="20003"/>
                    </a:ext>
                  </a:extLst>
                </a:gridCol>
              </a:tblGrid>
              <a:tr h="29210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0"/>
                  </a:ext>
                </a:extLst>
              </a:tr>
              <a:tr h="27940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7940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bl>
          </a:graphicData>
        </a:graphic>
      </p:graphicFrame>
      <p:graphicFrame>
        <p:nvGraphicFramePr>
          <p:cNvPr id="9" name="object 9"/>
          <p:cNvGraphicFramePr>
            <a:graphicFrameLocks noGrp="1"/>
          </p:cNvGraphicFramePr>
          <p:nvPr/>
        </p:nvGraphicFramePr>
        <p:xfrm>
          <a:off x="2559557" y="1048511"/>
          <a:ext cx="2137407" cy="1727200"/>
        </p:xfrm>
        <a:graphic>
          <a:graphicData uri="http://schemas.openxmlformats.org/drawingml/2006/table">
            <a:tbl>
              <a:tblPr firstRow="1" bandRow="1">
                <a:tableStyleId>{2D5ABB26-0587-4C30-8999-92F81FD0307C}</a:tableStyleId>
              </a:tblPr>
              <a:tblGrid>
                <a:gridCol w="263525">
                  <a:extLst>
                    <a:ext uri="{9D8B030D-6E8A-4147-A177-3AD203B41FA5}">
                      <a16:colId xmlns:a16="http://schemas.microsoft.com/office/drawing/2014/main" val="20000"/>
                    </a:ext>
                  </a:extLst>
                </a:gridCol>
                <a:gridCol w="263525">
                  <a:extLst>
                    <a:ext uri="{9D8B030D-6E8A-4147-A177-3AD203B41FA5}">
                      <a16:colId xmlns:a16="http://schemas.microsoft.com/office/drawing/2014/main" val="20001"/>
                    </a:ext>
                  </a:extLst>
                </a:gridCol>
                <a:gridCol w="263525">
                  <a:extLst>
                    <a:ext uri="{9D8B030D-6E8A-4147-A177-3AD203B41FA5}">
                      <a16:colId xmlns:a16="http://schemas.microsoft.com/office/drawing/2014/main" val="20002"/>
                    </a:ext>
                  </a:extLst>
                </a:gridCol>
                <a:gridCol w="277494">
                  <a:extLst>
                    <a:ext uri="{9D8B030D-6E8A-4147-A177-3AD203B41FA5}">
                      <a16:colId xmlns:a16="http://schemas.microsoft.com/office/drawing/2014/main" val="20003"/>
                    </a:ext>
                  </a:extLst>
                </a:gridCol>
                <a:gridCol w="276859">
                  <a:extLst>
                    <a:ext uri="{9D8B030D-6E8A-4147-A177-3AD203B41FA5}">
                      <a16:colId xmlns:a16="http://schemas.microsoft.com/office/drawing/2014/main" val="20004"/>
                    </a:ext>
                  </a:extLst>
                </a:gridCol>
                <a:gridCol w="264159">
                  <a:extLst>
                    <a:ext uri="{9D8B030D-6E8A-4147-A177-3AD203B41FA5}">
                      <a16:colId xmlns:a16="http://schemas.microsoft.com/office/drawing/2014/main" val="20005"/>
                    </a:ext>
                  </a:extLst>
                </a:gridCol>
                <a:gridCol w="264160">
                  <a:extLst>
                    <a:ext uri="{9D8B030D-6E8A-4147-A177-3AD203B41FA5}">
                      <a16:colId xmlns:a16="http://schemas.microsoft.com/office/drawing/2014/main" val="20006"/>
                    </a:ext>
                  </a:extLst>
                </a:gridCol>
                <a:gridCol w="264160">
                  <a:extLst>
                    <a:ext uri="{9D8B030D-6E8A-4147-A177-3AD203B41FA5}">
                      <a16:colId xmlns:a16="http://schemas.microsoft.com/office/drawing/2014/main" val="20007"/>
                    </a:ext>
                  </a:extLst>
                </a:gridCol>
              </a:tblGrid>
              <a:tr h="30480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extLst>
                  <a:ext uri="{0D108BD9-81ED-4DB2-BD59-A6C34878D82A}">
                    <a16:rowId xmlns:a16="http://schemas.microsoft.com/office/drawing/2014/main" val="10000"/>
                  </a:ext>
                </a:extLst>
              </a:tr>
              <a:tr h="27940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7940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04800">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27940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279400">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10" name="object 10"/>
          <p:cNvSpPr/>
          <p:nvPr/>
        </p:nvSpPr>
        <p:spPr>
          <a:xfrm>
            <a:off x="2561335" y="1668272"/>
            <a:ext cx="1063752" cy="310895"/>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2559557" y="1990089"/>
            <a:ext cx="1067816" cy="312674"/>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2561335" y="2295144"/>
            <a:ext cx="1063752" cy="309371"/>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2561335" y="2596895"/>
            <a:ext cx="1063752" cy="310895"/>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608837" y="2420620"/>
            <a:ext cx="1067816" cy="312674"/>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610616" y="2725673"/>
            <a:ext cx="1063752" cy="309371"/>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610616" y="3027426"/>
            <a:ext cx="1063752" cy="310895"/>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642105" y="1054861"/>
            <a:ext cx="1067816" cy="312674"/>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643884" y="1359916"/>
            <a:ext cx="1063752" cy="309372"/>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3643884" y="1661667"/>
            <a:ext cx="1063752" cy="310896"/>
          </a:xfrm>
          <a:prstGeom prst="rect">
            <a:avLst/>
          </a:prstGeom>
          <a:blipFill>
            <a:blip r:embed="rId5" cstate="print"/>
            <a:stretch>
              <a:fillRect/>
            </a:stretch>
          </a:blipFill>
        </p:spPr>
        <p:txBody>
          <a:bodyPr wrap="square" lIns="0" tIns="0" rIns="0" bIns="0" rtlCol="0"/>
          <a:lstStyle/>
          <a:p>
            <a:endParaRPr/>
          </a:p>
        </p:txBody>
      </p:sp>
      <p:sp>
        <p:nvSpPr>
          <p:cNvPr id="20" name="object 20"/>
          <p:cNvSpPr/>
          <p:nvPr/>
        </p:nvSpPr>
        <p:spPr>
          <a:xfrm>
            <a:off x="3640582" y="1986152"/>
            <a:ext cx="1067815" cy="312674"/>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3642359" y="2291207"/>
            <a:ext cx="1063752" cy="309371"/>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3642359" y="2592958"/>
            <a:ext cx="1063752" cy="310895"/>
          </a:xfrm>
          <a:prstGeom prst="rect">
            <a:avLst/>
          </a:prstGeom>
          <a:blipFill>
            <a:blip r:embed="rId5" cstate="print"/>
            <a:stretch>
              <a:fillRect/>
            </a:stretch>
          </a:blipFill>
        </p:spPr>
        <p:txBody>
          <a:bodyPr wrap="square" lIns="0" tIns="0" rIns="0" bIns="0" rtlCol="0"/>
          <a:lstStyle/>
          <a:p>
            <a:endParaRPr/>
          </a:p>
        </p:txBody>
      </p:sp>
      <p:sp>
        <p:nvSpPr>
          <p:cNvPr id="23" name="object 23"/>
          <p:cNvSpPr txBox="1"/>
          <p:nvPr/>
        </p:nvSpPr>
        <p:spPr>
          <a:xfrm>
            <a:off x="436880" y="4003344"/>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a:cs typeface="微软雅黑"/>
              </a:rPr>
              <a:t>传统的卷积核</a:t>
            </a:r>
            <a:endParaRPr sz="1800">
              <a:latin typeface="微软雅黑"/>
              <a:cs typeface="微软雅黑"/>
            </a:endParaRPr>
          </a:p>
        </p:txBody>
      </p:sp>
      <p:sp>
        <p:nvSpPr>
          <p:cNvPr id="24" name="object 24"/>
          <p:cNvSpPr/>
          <p:nvPr/>
        </p:nvSpPr>
        <p:spPr>
          <a:xfrm>
            <a:off x="958596" y="3429000"/>
            <a:ext cx="374903" cy="562356"/>
          </a:xfrm>
          <a:prstGeom prst="rect">
            <a:avLst/>
          </a:prstGeom>
          <a:blipFill>
            <a:blip r:embed="rId7" cstate="print"/>
            <a:stretch>
              <a:fillRect/>
            </a:stretch>
          </a:blipFill>
        </p:spPr>
        <p:txBody>
          <a:bodyPr wrap="square" lIns="0" tIns="0" rIns="0" bIns="0" rtlCol="0"/>
          <a:lstStyle/>
          <a:p>
            <a:endParaRPr/>
          </a:p>
        </p:txBody>
      </p:sp>
      <p:sp>
        <p:nvSpPr>
          <p:cNvPr id="25" name="object 25"/>
          <p:cNvSpPr/>
          <p:nvPr/>
        </p:nvSpPr>
        <p:spPr>
          <a:xfrm>
            <a:off x="1011936" y="3454908"/>
            <a:ext cx="268223" cy="466344"/>
          </a:xfrm>
          <a:prstGeom prst="rect">
            <a:avLst/>
          </a:prstGeom>
          <a:blipFill>
            <a:blip r:embed="rId8" cstate="print"/>
            <a:stretch>
              <a:fillRect/>
            </a:stretch>
          </a:blipFill>
        </p:spPr>
        <p:txBody>
          <a:bodyPr wrap="square" lIns="0" tIns="0" rIns="0" bIns="0" rtlCol="0"/>
          <a:lstStyle/>
          <a:p>
            <a:endParaRPr/>
          </a:p>
        </p:txBody>
      </p:sp>
      <p:sp>
        <p:nvSpPr>
          <p:cNvPr id="26" name="object 26"/>
          <p:cNvSpPr/>
          <p:nvPr/>
        </p:nvSpPr>
        <p:spPr>
          <a:xfrm>
            <a:off x="1011936" y="3454908"/>
            <a:ext cx="268605" cy="466725"/>
          </a:xfrm>
          <a:custGeom>
            <a:avLst/>
            <a:gdLst/>
            <a:ahLst/>
            <a:cxnLst/>
            <a:rect l="l" t="t" r="r" b="b"/>
            <a:pathLst>
              <a:path w="268605" h="466725">
                <a:moveTo>
                  <a:pt x="0" y="134112"/>
                </a:moveTo>
                <a:lnTo>
                  <a:pt x="134111" y="0"/>
                </a:lnTo>
                <a:lnTo>
                  <a:pt x="268223" y="134112"/>
                </a:lnTo>
                <a:lnTo>
                  <a:pt x="201167" y="134112"/>
                </a:lnTo>
                <a:lnTo>
                  <a:pt x="201167" y="466344"/>
                </a:lnTo>
                <a:lnTo>
                  <a:pt x="67055" y="466344"/>
                </a:lnTo>
                <a:lnTo>
                  <a:pt x="67055" y="134112"/>
                </a:lnTo>
                <a:lnTo>
                  <a:pt x="0" y="134112"/>
                </a:lnTo>
                <a:close/>
              </a:path>
            </a:pathLst>
          </a:custGeom>
          <a:ln w="9144">
            <a:solidFill>
              <a:srgbClr val="497DBA"/>
            </a:solidFill>
          </a:ln>
        </p:spPr>
        <p:txBody>
          <a:bodyPr wrap="square" lIns="0" tIns="0" rIns="0" bIns="0" rtlCol="0"/>
          <a:lstStyle/>
          <a:p>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70152" y="242061"/>
            <a:ext cx="5863590" cy="452120"/>
          </a:xfrm>
          <a:prstGeom prst="rect">
            <a:avLst/>
          </a:prstGeom>
        </p:spPr>
        <p:txBody>
          <a:bodyPr vert="horz" wrap="square" lIns="0" tIns="12065" rIns="0" bIns="0" rtlCol="0">
            <a:spAutoFit/>
          </a:bodyPr>
          <a:lstStyle/>
          <a:p>
            <a:pPr marL="12700">
              <a:lnSpc>
                <a:spcPct val="100000"/>
              </a:lnSpc>
              <a:spcBef>
                <a:spcPts val="95"/>
              </a:spcBef>
            </a:pPr>
            <a:r>
              <a:rPr b="0" spc="-5" dirty="0">
                <a:solidFill>
                  <a:srgbClr val="000000"/>
                </a:solidFill>
                <a:latin typeface="微软雅黑"/>
                <a:cs typeface="微软雅黑"/>
              </a:rPr>
              <a:t>基于卷积的股票预测-卷积和池化设计</a:t>
            </a:r>
          </a:p>
        </p:txBody>
      </p:sp>
      <p:sp>
        <p:nvSpPr>
          <p:cNvPr id="3" name="object 3"/>
          <p:cNvSpPr/>
          <p:nvPr/>
        </p:nvSpPr>
        <p:spPr>
          <a:xfrm>
            <a:off x="3150107" y="1030224"/>
            <a:ext cx="3368040" cy="139750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91718" y="1104137"/>
            <a:ext cx="1455420" cy="848360"/>
          </a:xfrm>
          <a:prstGeom prst="rect">
            <a:avLst/>
          </a:prstGeom>
        </p:spPr>
        <p:txBody>
          <a:bodyPr vert="horz" wrap="square" lIns="0" tIns="149860" rIns="0" bIns="0" rtlCol="0">
            <a:spAutoFit/>
          </a:bodyPr>
          <a:lstStyle/>
          <a:p>
            <a:pPr marL="299085" indent="-286385">
              <a:lnSpc>
                <a:spcPct val="100000"/>
              </a:lnSpc>
              <a:spcBef>
                <a:spcPts val="1180"/>
              </a:spcBef>
              <a:buFont typeface="Wingdings"/>
              <a:buChar char=""/>
              <a:tabLst>
                <a:tab pos="299720" algn="l"/>
              </a:tabLst>
            </a:pPr>
            <a:r>
              <a:rPr sz="1800" dirty="0">
                <a:latin typeface="微软雅黑"/>
                <a:cs typeface="微软雅黑"/>
              </a:rPr>
              <a:t>卷积核设计</a:t>
            </a:r>
            <a:endParaRPr sz="1800">
              <a:latin typeface="微软雅黑"/>
              <a:cs typeface="微软雅黑"/>
            </a:endParaRPr>
          </a:p>
          <a:p>
            <a:pPr marL="299085" indent="-286385">
              <a:lnSpc>
                <a:spcPct val="100000"/>
              </a:lnSpc>
              <a:spcBef>
                <a:spcPts val="1080"/>
              </a:spcBef>
              <a:buFont typeface="Wingdings"/>
              <a:buChar char=""/>
              <a:tabLst>
                <a:tab pos="299720" algn="l"/>
              </a:tabLst>
            </a:pPr>
            <a:r>
              <a:rPr sz="1800" dirty="0">
                <a:latin typeface="微软雅黑"/>
                <a:cs typeface="微软雅黑"/>
              </a:rPr>
              <a:t>通道设计</a:t>
            </a:r>
            <a:endParaRPr sz="1800">
              <a:latin typeface="微软雅黑"/>
              <a:cs typeface="微软雅黑"/>
            </a:endParaRPr>
          </a:p>
        </p:txBody>
      </p:sp>
      <p:sp>
        <p:nvSpPr>
          <p:cNvPr id="5" name="object 5"/>
          <p:cNvSpPr/>
          <p:nvPr/>
        </p:nvSpPr>
        <p:spPr>
          <a:xfrm>
            <a:off x="1427988" y="3334511"/>
            <a:ext cx="5155692" cy="44500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475232" y="3358388"/>
            <a:ext cx="5041392" cy="332231"/>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481327" y="3401567"/>
            <a:ext cx="530352" cy="29108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042160" y="3401567"/>
            <a:ext cx="530351" cy="291084"/>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602992" y="3401567"/>
            <a:ext cx="530351" cy="291084"/>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3162300" y="3401567"/>
            <a:ext cx="530351" cy="291084"/>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723132" y="3401567"/>
            <a:ext cx="530351" cy="291084"/>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4282440" y="3401567"/>
            <a:ext cx="530351" cy="291084"/>
          </a:xfrm>
          <a:prstGeom prst="rect">
            <a:avLst/>
          </a:prstGeom>
          <a:blipFill>
            <a:blip r:embed="rId10" cstate="print"/>
            <a:stretch>
              <a:fillRect/>
            </a:stretch>
          </a:blipFill>
        </p:spPr>
        <p:txBody>
          <a:bodyPr wrap="square" lIns="0" tIns="0" rIns="0" bIns="0" rtlCol="0"/>
          <a:lstStyle/>
          <a:p>
            <a:endParaRPr/>
          </a:p>
        </p:txBody>
      </p:sp>
      <p:sp>
        <p:nvSpPr>
          <p:cNvPr id="13" name="object 13"/>
          <p:cNvSpPr/>
          <p:nvPr/>
        </p:nvSpPr>
        <p:spPr>
          <a:xfrm>
            <a:off x="4843271" y="3401567"/>
            <a:ext cx="530351" cy="291084"/>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5402579" y="3401567"/>
            <a:ext cx="530351" cy="291084"/>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5963411" y="3401567"/>
            <a:ext cx="530351" cy="291084"/>
          </a:xfrm>
          <a:prstGeom prst="rect">
            <a:avLst/>
          </a:prstGeom>
          <a:blipFill>
            <a:blip r:embed="rId13" cstate="print"/>
            <a:stretch>
              <a:fillRect/>
            </a:stretch>
          </a:blipFill>
        </p:spPr>
        <p:txBody>
          <a:bodyPr wrap="square" lIns="0" tIns="0" rIns="0" bIns="0" rtlCol="0"/>
          <a:lstStyle/>
          <a:p>
            <a:endParaRPr/>
          </a:p>
        </p:txBody>
      </p:sp>
      <p:graphicFrame>
        <p:nvGraphicFramePr>
          <p:cNvPr id="16" name="object 16"/>
          <p:cNvGraphicFramePr>
            <a:graphicFrameLocks noGrp="1"/>
          </p:cNvGraphicFramePr>
          <p:nvPr/>
        </p:nvGraphicFramePr>
        <p:xfrm>
          <a:off x="1470469" y="3353625"/>
          <a:ext cx="5041896" cy="304800"/>
        </p:xfrm>
        <a:graphic>
          <a:graphicData uri="http://schemas.openxmlformats.org/drawingml/2006/table">
            <a:tbl>
              <a:tblPr firstRow="1" bandRow="1">
                <a:tableStyleId>{2D5ABB26-0587-4C30-8999-92F81FD0307C}</a:tableStyleId>
              </a:tblPr>
              <a:tblGrid>
                <a:gridCol w="551815">
                  <a:extLst>
                    <a:ext uri="{9D8B030D-6E8A-4147-A177-3AD203B41FA5}">
                      <a16:colId xmlns:a16="http://schemas.microsoft.com/office/drawing/2014/main" val="20000"/>
                    </a:ext>
                  </a:extLst>
                </a:gridCol>
                <a:gridCol w="560704">
                  <a:extLst>
                    <a:ext uri="{9D8B030D-6E8A-4147-A177-3AD203B41FA5}">
                      <a16:colId xmlns:a16="http://schemas.microsoft.com/office/drawing/2014/main" val="20001"/>
                    </a:ext>
                  </a:extLst>
                </a:gridCol>
                <a:gridCol w="560069">
                  <a:extLst>
                    <a:ext uri="{9D8B030D-6E8A-4147-A177-3AD203B41FA5}">
                      <a16:colId xmlns:a16="http://schemas.microsoft.com/office/drawing/2014/main" val="20002"/>
                    </a:ext>
                  </a:extLst>
                </a:gridCol>
                <a:gridCol w="560069">
                  <a:extLst>
                    <a:ext uri="{9D8B030D-6E8A-4147-A177-3AD203B41FA5}">
                      <a16:colId xmlns:a16="http://schemas.microsoft.com/office/drawing/2014/main" val="20003"/>
                    </a:ext>
                  </a:extLst>
                </a:gridCol>
                <a:gridCol w="560069">
                  <a:extLst>
                    <a:ext uri="{9D8B030D-6E8A-4147-A177-3AD203B41FA5}">
                      <a16:colId xmlns:a16="http://schemas.microsoft.com/office/drawing/2014/main" val="20004"/>
                    </a:ext>
                  </a:extLst>
                </a:gridCol>
                <a:gridCol w="560070">
                  <a:extLst>
                    <a:ext uri="{9D8B030D-6E8A-4147-A177-3AD203B41FA5}">
                      <a16:colId xmlns:a16="http://schemas.microsoft.com/office/drawing/2014/main" val="20005"/>
                    </a:ext>
                  </a:extLst>
                </a:gridCol>
                <a:gridCol w="560070">
                  <a:extLst>
                    <a:ext uri="{9D8B030D-6E8A-4147-A177-3AD203B41FA5}">
                      <a16:colId xmlns:a16="http://schemas.microsoft.com/office/drawing/2014/main" val="20006"/>
                    </a:ext>
                  </a:extLst>
                </a:gridCol>
                <a:gridCol w="560070">
                  <a:extLst>
                    <a:ext uri="{9D8B030D-6E8A-4147-A177-3AD203B41FA5}">
                      <a16:colId xmlns:a16="http://schemas.microsoft.com/office/drawing/2014/main" val="20007"/>
                    </a:ext>
                  </a:extLst>
                </a:gridCol>
                <a:gridCol w="568960">
                  <a:extLst>
                    <a:ext uri="{9D8B030D-6E8A-4147-A177-3AD203B41FA5}">
                      <a16:colId xmlns:a16="http://schemas.microsoft.com/office/drawing/2014/main" val="20008"/>
                    </a:ext>
                  </a:extLst>
                </a:gridCol>
              </a:tblGrid>
              <a:tr h="304800">
                <a:tc>
                  <a:txBody>
                    <a:bodyPr/>
                    <a:lstStyle/>
                    <a:p>
                      <a:pPr marL="91440">
                        <a:lnSpc>
                          <a:spcPct val="100000"/>
                        </a:lnSpc>
                        <a:spcBef>
                          <a:spcPts val="610"/>
                        </a:spcBef>
                      </a:pPr>
                      <a:r>
                        <a:rPr sz="1000" b="1" spc="-10" dirty="0">
                          <a:solidFill>
                            <a:srgbClr val="FFFFFF"/>
                          </a:solidFill>
                          <a:latin typeface="Calibri"/>
                          <a:cs typeface="Calibri"/>
                        </a:rPr>
                        <a:t>3465.3</a:t>
                      </a:r>
                      <a:endParaRPr sz="1000">
                        <a:latin typeface="Calibri"/>
                        <a:cs typeface="Calibri"/>
                      </a:endParaRPr>
                    </a:p>
                  </a:txBody>
                  <a:tcPr marL="0" marR="0" marT="77470" marB="0">
                    <a:lnL w="9525">
                      <a:solidFill>
                        <a:srgbClr val="BCC7DD"/>
                      </a:solidFill>
                      <a:prstDash val="solid"/>
                    </a:lnL>
                    <a:lnT w="9525">
                      <a:solidFill>
                        <a:srgbClr val="BCC7DD"/>
                      </a:solidFill>
                      <a:prstDash val="solid"/>
                    </a:lnT>
                    <a:lnB w="38100">
                      <a:solidFill>
                        <a:srgbClr val="FFFFFF"/>
                      </a:solidFill>
                      <a:prstDash val="solid"/>
                    </a:lnB>
                  </a:tcPr>
                </a:tc>
                <a:tc>
                  <a:txBody>
                    <a:bodyPr/>
                    <a:lstStyle/>
                    <a:p>
                      <a:pPr marL="104775">
                        <a:lnSpc>
                          <a:spcPct val="100000"/>
                        </a:lnSpc>
                        <a:spcBef>
                          <a:spcPts val="610"/>
                        </a:spcBef>
                      </a:pPr>
                      <a:r>
                        <a:rPr sz="1000" b="1" spc="-10" dirty="0">
                          <a:solidFill>
                            <a:srgbClr val="FFFFFF"/>
                          </a:solidFill>
                          <a:latin typeface="Calibri"/>
                          <a:cs typeface="Calibri"/>
                        </a:rPr>
                        <a:t>3455.6</a:t>
                      </a:r>
                      <a:endParaRPr sz="1000">
                        <a:latin typeface="Calibri"/>
                        <a:cs typeface="Calibri"/>
                      </a:endParaRPr>
                    </a:p>
                  </a:txBody>
                  <a:tcPr marL="0" marR="0" marT="77470" marB="0">
                    <a:lnT w="9525">
                      <a:solidFill>
                        <a:srgbClr val="BCC7DD"/>
                      </a:solidFill>
                      <a:prstDash val="solid"/>
                    </a:lnT>
                    <a:lnB w="38100">
                      <a:solidFill>
                        <a:srgbClr val="FFFFFF"/>
                      </a:solidFill>
                      <a:prstDash val="solid"/>
                    </a:lnB>
                  </a:tcPr>
                </a:tc>
                <a:tc>
                  <a:txBody>
                    <a:bodyPr/>
                    <a:lstStyle/>
                    <a:p>
                      <a:pPr marL="104139">
                        <a:lnSpc>
                          <a:spcPct val="100000"/>
                        </a:lnSpc>
                        <a:spcBef>
                          <a:spcPts val="610"/>
                        </a:spcBef>
                      </a:pPr>
                      <a:r>
                        <a:rPr sz="1000" b="1" spc="-10" dirty="0">
                          <a:solidFill>
                            <a:srgbClr val="FFFFFF"/>
                          </a:solidFill>
                          <a:latin typeface="Calibri"/>
                          <a:cs typeface="Calibri"/>
                        </a:rPr>
                        <a:t>3462.5</a:t>
                      </a:r>
                      <a:endParaRPr sz="1000">
                        <a:latin typeface="Calibri"/>
                        <a:cs typeface="Calibri"/>
                      </a:endParaRPr>
                    </a:p>
                  </a:txBody>
                  <a:tcPr marL="0" marR="0" marT="77470" marB="0">
                    <a:lnT w="9525">
                      <a:solidFill>
                        <a:srgbClr val="BCC7DD"/>
                      </a:solidFill>
                      <a:prstDash val="solid"/>
                    </a:lnT>
                    <a:lnB w="38100">
                      <a:solidFill>
                        <a:srgbClr val="FFFFFF"/>
                      </a:solidFill>
                      <a:prstDash val="solid"/>
                    </a:lnB>
                  </a:tcPr>
                </a:tc>
                <a:tc>
                  <a:txBody>
                    <a:bodyPr/>
                    <a:lstStyle/>
                    <a:p>
                      <a:pPr marL="104775">
                        <a:lnSpc>
                          <a:spcPct val="100000"/>
                        </a:lnSpc>
                        <a:spcBef>
                          <a:spcPts val="610"/>
                        </a:spcBef>
                      </a:pPr>
                      <a:r>
                        <a:rPr sz="1000" b="1" spc="-10" dirty="0">
                          <a:solidFill>
                            <a:srgbClr val="FFFFFF"/>
                          </a:solidFill>
                          <a:latin typeface="Calibri"/>
                          <a:cs typeface="Calibri"/>
                        </a:rPr>
                        <a:t>3463.2</a:t>
                      </a:r>
                      <a:endParaRPr sz="1000">
                        <a:latin typeface="Calibri"/>
                        <a:cs typeface="Calibri"/>
                      </a:endParaRPr>
                    </a:p>
                  </a:txBody>
                  <a:tcPr marL="0" marR="0" marT="77470" marB="0">
                    <a:lnT w="9525">
                      <a:solidFill>
                        <a:srgbClr val="BCC7DD"/>
                      </a:solidFill>
                      <a:prstDash val="solid"/>
                    </a:lnT>
                    <a:lnB w="38100">
                      <a:solidFill>
                        <a:srgbClr val="FFFFFF"/>
                      </a:solidFill>
                      <a:prstDash val="solid"/>
                    </a:lnB>
                  </a:tcPr>
                </a:tc>
                <a:tc>
                  <a:txBody>
                    <a:bodyPr/>
                    <a:lstStyle/>
                    <a:p>
                      <a:pPr marL="104775">
                        <a:lnSpc>
                          <a:spcPct val="100000"/>
                        </a:lnSpc>
                        <a:spcBef>
                          <a:spcPts val="610"/>
                        </a:spcBef>
                      </a:pPr>
                      <a:r>
                        <a:rPr sz="1000" b="1" spc="-10" dirty="0">
                          <a:solidFill>
                            <a:srgbClr val="FFFFFF"/>
                          </a:solidFill>
                          <a:latin typeface="Calibri"/>
                          <a:cs typeface="Calibri"/>
                        </a:rPr>
                        <a:t>3453.7</a:t>
                      </a:r>
                      <a:endParaRPr sz="1000">
                        <a:latin typeface="Calibri"/>
                        <a:cs typeface="Calibri"/>
                      </a:endParaRPr>
                    </a:p>
                  </a:txBody>
                  <a:tcPr marL="0" marR="0" marT="77470" marB="0">
                    <a:lnT w="9525">
                      <a:solidFill>
                        <a:srgbClr val="BCC7DD"/>
                      </a:solidFill>
                      <a:prstDash val="solid"/>
                    </a:lnT>
                    <a:lnB w="38100">
                      <a:solidFill>
                        <a:srgbClr val="FFFFFF"/>
                      </a:solidFill>
                      <a:prstDash val="solid"/>
                    </a:lnB>
                  </a:tcPr>
                </a:tc>
                <a:tc>
                  <a:txBody>
                    <a:bodyPr/>
                    <a:lstStyle/>
                    <a:p>
                      <a:pPr marL="104775">
                        <a:lnSpc>
                          <a:spcPct val="100000"/>
                        </a:lnSpc>
                        <a:spcBef>
                          <a:spcPts val="610"/>
                        </a:spcBef>
                      </a:pPr>
                      <a:r>
                        <a:rPr sz="1000" b="1" spc="-10" dirty="0">
                          <a:solidFill>
                            <a:srgbClr val="FFFFFF"/>
                          </a:solidFill>
                          <a:latin typeface="Calibri"/>
                          <a:cs typeface="Calibri"/>
                        </a:rPr>
                        <a:t>3454.6</a:t>
                      </a:r>
                      <a:endParaRPr sz="1000">
                        <a:latin typeface="Calibri"/>
                        <a:cs typeface="Calibri"/>
                      </a:endParaRPr>
                    </a:p>
                  </a:txBody>
                  <a:tcPr marL="0" marR="0" marT="77470" marB="0">
                    <a:lnT w="9525">
                      <a:solidFill>
                        <a:srgbClr val="BCC7DD"/>
                      </a:solidFill>
                      <a:prstDash val="solid"/>
                    </a:lnT>
                    <a:lnB w="38100">
                      <a:solidFill>
                        <a:srgbClr val="FFFFFF"/>
                      </a:solidFill>
                      <a:prstDash val="solid"/>
                    </a:lnB>
                  </a:tcPr>
                </a:tc>
                <a:tc>
                  <a:txBody>
                    <a:bodyPr/>
                    <a:lstStyle/>
                    <a:p>
                      <a:pPr marL="104775">
                        <a:lnSpc>
                          <a:spcPct val="100000"/>
                        </a:lnSpc>
                        <a:spcBef>
                          <a:spcPts val="610"/>
                        </a:spcBef>
                      </a:pPr>
                      <a:r>
                        <a:rPr sz="1000" b="1" spc="-10" dirty="0">
                          <a:solidFill>
                            <a:srgbClr val="FFFFFF"/>
                          </a:solidFill>
                          <a:latin typeface="Calibri"/>
                          <a:cs typeface="Calibri"/>
                        </a:rPr>
                        <a:t>3453.7</a:t>
                      </a:r>
                      <a:endParaRPr sz="1000">
                        <a:latin typeface="Calibri"/>
                        <a:cs typeface="Calibri"/>
                      </a:endParaRPr>
                    </a:p>
                  </a:txBody>
                  <a:tcPr marL="0" marR="0" marT="77470" marB="0">
                    <a:lnT w="9525">
                      <a:solidFill>
                        <a:srgbClr val="BCC7DD"/>
                      </a:solidFill>
                      <a:prstDash val="solid"/>
                    </a:lnT>
                    <a:lnB w="38100">
                      <a:solidFill>
                        <a:srgbClr val="FFFFFF"/>
                      </a:solidFill>
                      <a:prstDash val="solid"/>
                    </a:lnB>
                  </a:tcPr>
                </a:tc>
                <a:tc>
                  <a:txBody>
                    <a:bodyPr/>
                    <a:lstStyle/>
                    <a:p>
                      <a:pPr marL="105410">
                        <a:lnSpc>
                          <a:spcPct val="100000"/>
                        </a:lnSpc>
                        <a:spcBef>
                          <a:spcPts val="610"/>
                        </a:spcBef>
                      </a:pPr>
                      <a:r>
                        <a:rPr sz="1000" b="1" spc="-10" dirty="0">
                          <a:solidFill>
                            <a:srgbClr val="FFFFFF"/>
                          </a:solidFill>
                          <a:latin typeface="Calibri"/>
                          <a:cs typeface="Calibri"/>
                        </a:rPr>
                        <a:t>3454.5</a:t>
                      </a:r>
                      <a:endParaRPr sz="1000">
                        <a:latin typeface="Calibri"/>
                        <a:cs typeface="Calibri"/>
                      </a:endParaRPr>
                    </a:p>
                  </a:txBody>
                  <a:tcPr marL="0" marR="0" marT="77470" marB="0">
                    <a:lnT w="9525">
                      <a:solidFill>
                        <a:srgbClr val="BCC7DD"/>
                      </a:solidFill>
                      <a:prstDash val="solid"/>
                    </a:lnT>
                    <a:lnB w="38100">
                      <a:solidFill>
                        <a:srgbClr val="FFFFFF"/>
                      </a:solidFill>
                      <a:prstDash val="solid"/>
                    </a:lnB>
                  </a:tcPr>
                </a:tc>
                <a:tc>
                  <a:txBody>
                    <a:bodyPr/>
                    <a:lstStyle/>
                    <a:p>
                      <a:pPr marL="105410">
                        <a:lnSpc>
                          <a:spcPct val="100000"/>
                        </a:lnSpc>
                        <a:spcBef>
                          <a:spcPts val="610"/>
                        </a:spcBef>
                      </a:pPr>
                      <a:r>
                        <a:rPr sz="1000" b="1" spc="-10" dirty="0">
                          <a:solidFill>
                            <a:srgbClr val="FFFFFF"/>
                          </a:solidFill>
                          <a:latin typeface="Calibri"/>
                          <a:cs typeface="Calibri"/>
                        </a:rPr>
                        <a:t>3456.8</a:t>
                      </a:r>
                      <a:endParaRPr sz="1000">
                        <a:latin typeface="Calibri"/>
                        <a:cs typeface="Calibri"/>
                      </a:endParaRPr>
                    </a:p>
                  </a:txBody>
                  <a:tcPr marL="0" marR="0" marT="77470" marB="0">
                    <a:lnR w="9525">
                      <a:solidFill>
                        <a:srgbClr val="BCC7DD"/>
                      </a:solidFill>
                      <a:prstDash val="solid"/>
                    </a:lnR>
                    <a:lnT w="9525">
                      <a:solidFill>
                        <a:srgbClr val="BCC7DD"/>
                      </a:solidFill>
                      <a:prstDash val="solid"/>
                    </a:lnT>
                    <a:lnB w="38100">
                      <a:solidFill>
                        <a:srgbClr val="FFFFFF"/>
                      </a:solidFill>
                      <a:prstDash val="solid"/>
                    </a:lnB>
                  </a:tcPr>
                </a:tc>
                <a:extLst>
                  <a:ext uri="{0D108BD9-81ED-4DB2-BD59-A6C34878D82A}">
                    <a16:rowId xmlns:a16="http://schemas.microsoft.com/office/drawing/2014/main" val="10000"/>
                  </a:ext>
                </a:extLst>
              </a:tr>
            </a:tbl>
          </a:graphicData>
        </a:graphic>
      </p:graphicFrame>
      <p:sp>
        <p:nvSpPr>
          <p:cNvPr id="17" name="object 17"/>
          <p:cNvSpPr txBox="1"/>
          <p:nvPr/>
        </p:nvSpPr>
        <p:spPr>
          <a:xfrm>
            <a:off x="409752" y="2791714"/>
            <a:ext cx="117030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a:cs typeface="微软雅黑"/>
              </a:rPr>
              <a:t>1xn</a:t>
            </a:r>
            <a:r>
              <a:rPr sz="1800" spc="-95" dirty="0">
                <a:latin typeface="微软雅黑"/>
                <a:cs typeface="微软雅黑"/>
              </a:rPr>
              <a:t> </a:t>
            </a:r>
            <a:r>
              <a:rPr sz="1800" dirty="0">
                <a:latin typeface="微软雅黑"/>
                <a:cs typeface="微软雅黑"/>
              </a:rPr>
              <a:t>卷积核</a:t>
            </a:r>
            <a:endParaRPr sz="1800">
              <a:latin typeface="微软雅黑"/>
              <a:cs typeface="微软雅黑"/>
            </a:endParaRPr>
          </a:p>
        </p:txBody>
      </p:sp>
      <p:graphicFrame>
        <p:nvGraphicFramePr>
          <p:cNvPr id="18" name="object 18"/>
          <p:cNvGraphicFramePr>
            <a:graphicFrameLocks noGrp="1"/>
          </p:cNvGraphicFramePr>
          <p:nvPr/>
        </p:nvGraphicFramePr>
        <p:xfrm>
          <a:off x="7448168" y="1002355"/>
          <a:ext cx="601345" cy="3454400"/>
        </p:xfrm>
        <a:graphic>
          <a:graphicData uri="http://schemas.openxmlformats.org/drawingml/2006/table">
            <a:tbl>
              <a:tblPr firstRow="1" bandRow="1">
                <a:tableStyleId>{2D5ABB26-0587-4C30-8999-92F81FD0307C}</a:tableStyleId>
              </a:tblPr>
              <a:tblGrid>
                <a:gridCol w="601345">
                  <a:extLst>
                    <a:ext uri="{9D8B030D-6E8A-4147-A177-3AD203B41FA5}">
                      <a16:colId xmlns:a16="http://schemas.microsoft.com/office/drawing/2014/main" val="20000"/>
                    </a:ext>
                  </a:extLst>
                </a:gridCol>
              </a:tblGrid>
              <a:tr h="127000">
                <a:tc>
                  <a:txBody>
                    <a:bodyPr/>
                    <a:lstStyle/>
                    <a:p>
                      <a:pPr algn="ctr">
                        <a:lnSpc>
                          <a:spcPts val="955"/>
                        </a:lnSpc>
                      </a:pPr>
                      <a:r>
                        <a:rPr sz="900" dirty="0">
                          <a:latin typeface="宋体"/>
                          <a:cs typeface="宋体"/>
                        </a:rPr>
                        <a:t>3465.3</a:t>
                      </a:r>
                      <a:endParaRPr sz="900">
                        <a:latin typeface="宋体"/>
                        <a:cs typeface="宋体"/>
                      </a:endParaRPr>
                    </a:p>
                  </a:txBody>
                  <a:tcPr marL="0" marR="0" marT="0" marB="0"/>
                </a:tc>
                <a:extLst>
                  <a:ext uri="{0D108BD9-81ED-4DB2-BD59-A6C34878D82A}">
                    <a16:rowId xmlns:a16="http://schemas.microsoft.com/office/drawing/2014/main" val="10000"/>
                  </a:ext>
                </a:extLst>
              </a:tr>
              <a:tr h="152400">
                <a:tc>
                  <a:txBody>
                    <a:bodyPr/>
                    <a:lstStyle/>
                    <a:p>
                      <a:pPr algn="ctr">
                        <a:lnSpc>
                          <a:spcPct val="100000"/>
                        </a:lnSpc>
                        <a:spcBef>
                          <a:spcPts val="35"/>
                        </a:spcBef>
                      </a:pPr>
                      <a:r>
                        <a:rPr sz="900" dirty="0">
                          <a:latin typeface="宋体"/>
                          <a:cs typeface="宋体"/>
                        </a:rPr>
                        <a:t>3465.6</a:t>
                      </a:r>
                      <a:endParaRPr sz="900">
                        <a:latin typeface="宋体"/>
                        <a:cs typeface="宋体"/>
                      </a:endParaRPr>
                    </a:p>
                  </a:txBody>
                  <a:tcPr marL="0" marR="0" marT="4445" marB="0"/>
                </a:tc>
                <a:extLst>
                  <a:ext uri="{0D108BD9-81ED-4DB2-BD59-A6C34878D82A}">
                    <a16:rowId xmlns:a16="http://schemas.microsoft.com/office/drawing/2014/main" val="10001"/>
                  </a:ext>
                </a:extLst>
              </a:tr>
              <a:tr h="152400">
                <a:tc>
                  <a:txBody>
                    <a:bodyPr/>
                    <a:lstStyle/>
                    <a:p>
                      <a:pPr algn="ctr">
                        <a:lnSpc>
                          <a:spcPct val="100000"/>
                        </a:lnSpc>
                        <a:spcBef>
                          <a:spcPts val="35"/>
                        </a:spcBef>
                      </a:pPr>
                      <a:r>
                        <a:rPr sz="900" dirty="0">
                          <a:latin typeface="宋体"/>
                          <a:cs typeface="宋体"/>
                        </a:rPr>
                        <a:t>3462.5</a:t>
                      </a:r>
                      <a:endParaRPr sz="900">
                        <a:latin typeface="宋体"/>
                        <a:cs typeface="宋体"/>
                      </a:endParaRPr>
                    </a:p>
                  </a:txBody>
                  <a:tcPr marL="0" marR="0" marT="4445" marB="0"/>
                </a:tc>
                <a:extLst>
                  <a:ext uri="{0D108BD9-81ED-4DB2-BD59-A6C34878D82A}">
                    <a16:rowId xmlns:a16="http://schemas.microsoft.com/office/drawing/2014/main" val="10002"/>
                  </a:ext>
                </a:extLst>
              </a:tr>
              <a:tr h="152400">
                <a:tc>
                  <a:txBody>
                    <a:bodyPr/>
                    <a:lstStyle/>
                    <a:p>
                      <a:pPr algn="ctr">
                        <a:lnSpc>
                          <a:spcPct val="100000"/>
                        </a:lnSpc>
                        <a:spcBef>
                          <a:spcPts val="35"/>
                        </a:spcBef>
                      </a:pPr>
                      <a:r>
                        <a:rPr sz="900" dirty="0">
                          <a:latin typeface="宋体"/>
                          <a:cs typeface="宋体"/>
                        </a:rPr>
                        <a:t>3463.2</a:t>
                      </a:r>
                      <a:endParaRPr sz="900">
                        <a:latin typeface="宋体"/>
                        <a:cs typeface="宋体"/>
                      </a:endParaRPr>
                    </a:p>
                  </a:txBody>
                  <a:tcPr marL="0" marR="0" marT="4445" marB="0"/>
                </a:tc>
                <a:extLst>
                  <a:ext uri="{0D108BD9-81ED-4DB2-BD59-A6C34878D82A}">
                    <a16:rowId xmlns:a16="http://schemas.microsoft.com/office/drawing/2014/main" val="10003"/>
                  </a:ext>
                </a:extLst>
              </a:tr>
              <a:tr h="152400">
                <a:tc>
                  <a:txBody>
                    <a:bodyPr/>
                    <a:lstStyle/>
                    <a:p>
                      <a:pPr algn="ctr">
                        <a:lnSpc>
                          <a:spcPct val="100000"/>
                        </a:lnSpc>
                        <a:spcBef>
                          <a:spcPts val="35"/>
                        </a:spcBef>
                      </a:pPr>
                      <a:r>
                        <a:rPr sz="900" dirty="0">
                          <a:latin typeface="宋体"/>
                          <a:cs typeface="宋体"/>
                        </a:rPr>
                        <a:t>3453.3</a:t>
                      </a:r>
                      <a:endParaRPr sz="900">
                        <a:latin typeface="宋体"/>
                        <a:cs typeface="宋体"/>
                      </a:endParaRPr>
                    </a:p>
                  </a:txBody>
                  <a:tcPr marL="0" marR="0" marT="4445" marB="0"/>
                </a:tc>
                <a:extLst>
                  <a:ext uri="{0D108BD9-81ED-4DB2-BD59-A6C34878D82A}">
                    <a16:rowId xmlns:a16="http://schemas.microsoft.com/office/drawing/2014/main" val="10004"/>
                  </a:ext>
                </a:extLst>
              </a:tr>
              <a:tr h="152400">
                <a:tc>
                  <a:txBody>
                    <a:bodyPr/>
                    <a:lstStyle/>
                    <a:p>
                      <a:pPr algn="ctr">
                        <a:lnSpc>
                          <a:spcPct val="100000"/>
                        </a:lnSpc>
                        <a:spcBef>
                          <a:spcPts val="35"/>
                        </a:spcBef>
                      </a:pPr>
                      <a:r>
                        <a:rPr sz="900" dirty="0">
                          <a:latin typeface="宋体"/>
                          <a:cs typeface="宋体"/>
                        </a:rPr>
                        <a:t>3453.7</a:t>
                      </a:r>
                      <a:endParaRPr sz="900">
                        <a:latin typeface="宋体"/>
                        <a:cs typeface="宋体"/>
                      </a:endParaRPr>
                    </a:p>
                  </a:txBody>
                  <a:tcPr marL="0" marR="0" marT="4445" marB="0"/>
                </a:tc>
                <a:extLst>
                  <a:ext uri="{0D108BD9-81ED-4DB2-BD59-A6C34878D82A}">
                    <a16:rowId xmlns:a16="http://schemas.microsoft.com/office/drawing/2014/main" val="10005"/>
                  </a:ext>
                </a:extLst>
              </a:tr>
              <a:tr h="152400">
                <a:tc>
                  <a:txBody>
                    <a:bodyPr/>
                    <a:lstStyle/>
                    <a:p>
                      <a:pPr algn="ctr">
                        <a:lnSpc>
                          <a:spcPct val="100000"/>
                        </a:lnSpc>
                        <a:spcBef>
                          <a:spcPts val="35"/>
                        </a:spcBef>
                      </a:pPr>
                      <a:r>
                        <a:rPr sz="900" dirty="0">
                          <a:latin typeface="宋体"/>
                          <a:cs typeface="宋体"/>
                        </a:rPr>
                        <a:t>3454.6</a:t>
                      </a:r>
                      <a:endParaRPr sz="900">
                        <a:latin typeface="宋体"/>
                        <a:cs typeface="宋体"/>
                      </a:endParaRPr>
                    </a:p>
                  </a:txBody>
                  <a:tcPr marL="0" marR="0" marT="4445" marB="0"/>
                </a:tc>
                <a:extLst>
                  <a:ext uri="{0D108BD9-81ED-4DB2-BD59-A6C34878D82A}">
                    <a16:rowId xmlns:a16="http://schemas.microsoft.com/office/drawing/2014/main" val="10006"/>
                  </a:ext>
                </a:extLst>
              </a:tr>
              <a:tr h="152400">
                <a:tc>
                  <a:txBody>
                    <a:bodyPr/>
                    <a:lstStyle/>
                    <a:p>
                      <a:pPr algn="ctr">
                        <a:lnSpc>
                          <a:spcPct val="100000"/>
                        </a:lnSpc>
                        <a:spcBef>
                          <a:spcPts val="35"/>
                        </a:spcBef>
                      </a:pPr>
                      <a:r>
                        <a:rPr sz="900" dirty="0">
                          <a:latin typeface="宋体"/>
                          <a:cs typeface="宋体"/>
                        </a:rPr>
                        <a:t>3453.7</a:t>
                      </a:r>
                      <a:endParaRPr sz="900">
                        <a:latin typeface="宋体"/>
                        <a:cs typeface="宋体"/>
                      </a:endParaRPr>
                    </a:p>
                  </a:txBody>
                  <a:tcPr marL="0" marR="0" marT="4445" marB="0"/>
                </a:tc>
                <a:extLst>
                  <a:ext uri="{0D108BD9-81ED-4DB2-BD59-A6C34878D82A}">
                    <a16:rowId xmlns:a16="http://schemas.microsoft.com/office/drawing/2014/main" val="10007"/>
                  </a:ext>
                </a:extLst>
              </a:tr>
              <a:tr h="152400">
                <a:tc>
                  <a:txBody>
                    <a:bodyPr/>
                    <a:lstStyle/>
                    <a:p>
                      <a:pPr algn="ctr">
                        <a:lnSpc>
                          <a:spcPct val="100000"/>
                        </a:lnSpc>
                        <a:spcBef>
                          <a:spcPts val="35"/>
                        </a:spcBef>
                      </a:pPr>
                      <a:r>
                        <a:rPr sz="900" dirty="0">
                          <a:latin typeface="宋体"/>
                          <a:cs typeface="宋体"/>
                        </a:rPr>
                        <a:t>3454.5</a:t>
                      </a:r>
                      <a:endParaRPr sz="900">
                        <a:latin typeface="宋体"/>
                        <a:cs typeface="宋体"/>
                      </a:endParaRPr>
                    </a:p>
                  </a:txBody>
                  <a:tcPr marL="0" marR="0" marT="4445" marB="0"/>
                </a:tc>
                <a:extLst>
                  <a:ext uri="{0D108BD9-81ED-4DB2-BD59-A6C34878D82A}">
                    <a16:rowId xmlns:a16="http://schemas.microsoft.com/office/drawing/2014/main" val="10008"/>
                  </a:ext>
                </a:extLst>
              </a:tr>
              <a:tr h="152400">
                <a:tc>
                  <a:txBody>
                    <a:bodyPr/>
                    <a:lstStyle/>
                    <a:p>
                      <a:pPr algn="ctr">
                        <a:lnSpc>
                          <a:spcPct val="100000"/>
                        </a:lnSpc>
                        <a:spcBef>
                          <a:spcPts val="35"/>
                        </a:spcBef>
                      </a:pPr>
                      <a:r>
                        <a:rPr sz="900" dirty="0">
                          <a:latin typeface="宋体"/>
                          <a:cs typeface="宋体"/>
                        </a:rPr>
                        <a:t>3456.8</a:t>
                      </a:r>
                      <a:endParaRPr sz="900">
                        <a:latin typeface="宋体"/>
                        <a:cs typeface="宋体"/>
                      </a:endParaRPr>
                    </a:p>
                  </a:txBody>
                  <a:tcPr marL="0" marR="0" marT="4445" marB="0"/>
                </a:tc>
                <a:extLst>
                  <a:ext uri="{0D108BD9-81ED-4DB2-BD59-A6C34878D82A}">
                    <a16:rowId xmlns:a16="http://schemas.microsoft.com/office/drawing/2014/main" val="10009"/>
                  </a:ext>
                </a:extLst>
              </a:tr>
              <a:tr h="152400">
                <a:tc>
                  <a:txBody>
                    <a:bodyPr/>
                    <a:lstStyle/>
                    <a:p>
                      <a:pPr algn="ctr">
                        <a:lnSpc>
                          <a:spcPct val="100000"/>
                        </a:lnSpc>
                        <a:spcBef>
                          <a:spcPts val="35"/>
                        </a:spcBef>
                      </a:pPr>
                      <a:r>
                        <a:rPr sz="900" dirty="0">
                          <a:latin typeface="宋体"/>
                          <a:cs typeface="宋体"/>
                        </a:rPr>
                        <a:t>3455.3</a:t>
                      </a:r>
                      <a:endParaRPr sz="900">
                        <a:latin typeface="宋体"/>
                        <a:cs typeface="宋体"/>
                      </a:endParaRPr>
                    </a:p>
                  </a:txBody>
                  <a:tcPr marL="0" marR="0" marT="4445" marB="0"/>
                </a:tc>
                <a:extLst>
                  <a:ext uri="{0D108BD9-81ED-4DB2-BD59-A6C34878D82A}">
                    <a16:rowId xmlns:a16="http://schemas.microsoft.com/office/drawing/2014/main" val="10010"/>
                  </a:ext>
                </a:extLst>
              </a:tr>
              <a:tr h="152400">
                <a:tc>
                  <a:txBody>
                    <a:bodyPr/>
                    <a:lstStyle/>
                    <a:p>
                      <a:pPr algn="ctr">
                        <a:lnSpc>
                          <a:spcPct val="100000"/>
                        </a:lnSpc>
                        <a:spcBef>
                          <a:spcPts val="35"/>
                        </a:spcBef>
                      </a:pPr>
                      <a:r>
                        <a:rPr sz="900" dirty="0">
                          <a:latin typeface="宋体"/>
                          <a:cs typeface="宋体"/>
                        </a:rPr>
                        <a:t>3454.6</a:t>
                      </a:r>
                      <a:endParaRPr sz="900">
                        <a:latin typeface="宋体"/>
                        <a:cs typeface="宋体"/>
                      </a:endParaRPr>
                    </a:p>
                  </a:txBody>
                  <a:tcPr marL="0" marR="0" marT="4445" marB="0"/>
                </a:tc>
                <a:extLst>
                  <a:ext uri="{0D108BD9-81ED-4DB2-BD59-A6C34878D82A}">
                    <a16:rowId xmlns:a16="http://schemas.microsoft.com/office/drawing/2014/main" val="10011"/>
                  </a:ext>
                </a:extLst>
              </a:tr>
              <a:tr h="152400">
                <a:tc>
                  <a:txBody>
                    <a:bodyPr/>
                    <a:lstStyle/>
                    <a:p>
                      <a:pPr algn="ctr">
                        <a:lnSpc>
                          <a:spcPct val="100000"/>
                        </a:lnSpc>
                        <a:spcBef>
                          <a:spcPts val="35"/>
                        </a:spcBef>
                      </a:pPr>
                      <a:r>
                        <a:rPr sz="900" dirty="0">
                          <a:latin typeface="宋体"/>
                          <a:cs typeface="宋体"/>
                        </a:rPr>
                        <a:t>3454.5</a:t>
                      </a:r>
                      <a:endParaRPr sz="900">
                        <a:latin typeface="宋体"/>
                        <a:cs typeface="宋体"/>
                      </a:endParaRPr>
                    </a:p>
                  </a:txBody>
                  <a:tcPr marL="0" marR="0" marT="4445" marB="0"/>
                </a:tc>
                <a:extLst>
                  <a:ext uri="{0D108BD9-81ED-4DB2-BD59-A6C34878D82A}">
                    <a16:rowId xmlns:a16="http://schemas.microsoft.com/office/drawing/2014/main" val="10012"/>
                  </a:ext>
                </a:extLst>
              </a:tr>
              <a:tr h="152400">
                <a:tc>
                  <a:txBody>
                    <a:bodyPr/>
                    <a:lstStyle/>
                    <a:p>
                      <a:pPr algn="ctr">
                        <a:lnSpc>
                          <a:spcPct val="100000"/>
                        </a:lnSpc>
                        <a:spcBef>
                          <a:spcPts val="35"/>
                        </a:spcBef>
                      </a:pPr>
                      <a:r>
                        <a:rPr sz="900" dirty="0">
                          <a:latin typeface="宋体"/>
                          <a:cs typeface="宋体"/>
                        </a:rPr>
                        <a:t>3454.2</a:t>
                      </a:r>
                      <a:endParaRPr sz="900">
                        <a:latin typeface="宋体"/>
                        <a:cs typeface="宋体"/>
                      </a:endParaRPr>
                    </a:p>
                  </a:txBody>
                  <a:tcPr marL="0" marR="0" marT="4445" marB="0"/>
                </a:tc>
                <a:extLst>
                  <a:ext uri="{0D108BD9-81ED-4DB2-BD59-A6C34878D82A}">
                    <a16:rowId xmlns:a16="http://schemas.microsoft.com/office/drawing/2014/main" val="10013"/>
                  </a:ext>
                </a:extLst>
              </a:tr>
              <a:tr h="152400">
                <a:tc>
                  <a:txBody>
                    <a:bodyPr/>
                    <a:lstStyle/>
                    <a:p>
                      <a:pPr algn="ctr">
                        <a:lnSpc>
                          <a:spcPct val="100000"/>
                        </a:lnSpc>
                        <a:spcBef>
                          <a:spcPts val="35"/>
                        </a:spcBef>
                      </a:pPr>
                      <a:r>
                        <a:rPr sz="900" dirty="0">
                          <a:latin typeface="宋体"/>
                          <a:cs typeface="宋体"/>
                        </a:rPr>
                        <a:t>3453.9</a:t>
                      </a:r>
                      <a:endParaRPr sz="900">
                        <a:latin typeface="宋体"/>
                        <a:cs typeface="宋体"/>
                      </a:endParaRPr>
                    </a:p>
                  </a:txBody>
                  <a:tcPr marL="0" marR="0" marT="4445" marB="0"/>
                </a:tc>
                <a:extLst>
                  <a:ext uri="{0D108BD9-81ED-4DB2-BD59-A6C34878D82A}">
                    <a16:rowId xmlns:a16="http://schemas.microsoft.com/office/drawing/2014/main" val="10014"/>
                  </a:ext>
                </a:extLst>
              </a:tr>
              <a:tr h="152400">
                <a:tc>
                  <a:txBody>
                    <a:bodyPr/>
                    <a:lstStyle/>
                    <a:p>
                      <a:pPr algn="ctr">
                        <a:lnSpc>
                          <a:spcPct val="100000"/>
                        </a:lnSpc>
                        <a:spcBef>
                          <a:spcPts val="35"/>
                        </a:spcBef>
                      </a:pPr>
                      <a:r>
                        <a:rPr sz="900" dirty="0">
                          <a:latin typeface="宋体"/>
                          <a:cs typeface="宋体"/>
                        </a:rPr>
                        <a:t>3454.7</a:t>
                      </a:r>
                      <a:endParaRPr sz="900">
                        <a:latin typeface="宋体"/>
                        <a:cs typeface="宋体"/>
                      </a:endParaRPr>
                    </a:p>
                  </a:txBody>
                  <a:tcPr marL="0" marR="0" marT="4445" marB="0"/>
                </a:tc>
                <a:extLst>
                  <a:ext uri="{0D108BD9-81ED-4DB2-BD59-A6C34878D82A}">
                    <a16:rowId xmlns:a16="http://schemas.microsoft.com/office/drawing/2014/main" val="10015"/>
                  </a:ext>
                </a:extLst>
              </a:tr>
              <a:tr h="152400">
                <a:tc>
                  <a:txBody>
                    <a:bodyPr/>
                    <a:lstStyle/>
                    <a:p>
                      <a:pPr algn="ctr">
                        <a:lnSpc>
                          <a:spcPct val="100000"/>
                        </a:lnSpc>
                        <a:spcBef>
                          <a:spcPts val="40"/>
                        </a:spcBef>
                      </a:pPr>
                      <a:r>
                        <a:rPr sz="900" dirty="0">
                          <a:latin typeface="宋体"/>
                          <a:cs typeface="宋体"/>
                        </a:rPr>
                        <a:t>3454.6</a:t>
                      </a:r>
                      <a:endParaRPr sz="900">
                        <a:latin typeface="宋体"/>
                        <a:cs typeface="宋体"/>
                      </a:endParaRPr>
                    </a:p>
                  </a:txBody>
                  <a:tcPr marL="0" marR="0" marT="5080" marB="0"/>
                </a:tc>
                <a:extLst>
                  <a:ext uri="{0D108BD9-81ED-4DB2-BD59-A6C34878D82A}">
                    <a16:rowId xmlns:a16="http://schemas.microsoft.com/office/drawing/2014/main" val="10016"/>
                  </a:ext>
                </a:extLst>
              </a:tr>
              <a:tr h="152400">
                <a:tc>
                  <a:txBody>
                    <a:bodyPr/>
                    <a:lstStyle/>
                    <a:p>
                      <a:pPr algn="ctr">
                        <a:lnSpc>
                          <a:spcPct val="100000"/>
                        </a:lnSpc>
                        <a:spcBef>
                          <a:spcPts val="35"/>
                        </a:spcBef>
                      </a:pPr>
                      <a:r>
                        <a:rPr sz="900" dirty="0">
                          <a:latin typeface="宋体"/>
                          <a:cs typeface="宋体"/>
                        </a:rPr>
                        <a:t>3453.5</a:t>
                      </a:r>
                      <a:endParaRPr sz="900">
                        <a:latin typeface="宋体"/>
                        <a:cs typeface="宋体"/>
                      </a:endParaRPr>
                    </a:p>
                  </a:txBody>
                  <a:tcPr marL="0" marR="0" marT="4445" marB="0"/>
                </a:tc>
                <a:extLst>
                  <a:ext uri="{0D108BD9-81ED-4DB2-BD59-A6C34878D82A}">
                    <a16:rowId xmlns:a16="http://schemas.microsoft.com/office/drawing/2014/main" val="10017"/>
                  </a:ext>
                </a:extLst>
              </a:tr>
              <a:tr h="152400">
                <a:tc>
                  <a:txBody>
                    <a:bodyPr/>
                    <a:lstStyle/>
                    <a:p>
                      <a:pPr algn="ctr">
                        <a:lnSpc>
                          <a:spcPct val="100000"/>
                        </a:lnSpc>
                        <a:spcBef>
                          <a:spcPts val="40"/>
                        </a:spcBef>
                      </a:pPr>
                      <a:r>
                        <a:rPr sz="900" dirty="0">
                          <a:latin typeface="宋体"/>
                          <a:cs typeface="宋体"/>
                        </a:rPr>
                        <a:t>3453.7</a:t>
                      </a:r>
                      <a:endParaRPr sz="900">
                        <a:latin typeface="宋体"/>
                        <a:cs typeface="宋体"/>
                      </a:endParaRPr>
                    </a:p>
                  </a:txBody>
                  <a:tcPr marL="0" marR="0" marT="5080" marB="0"/>
                </a:tc>
                <a:extLst>
                  <a:ext uri="{0D108BD9-81ED-4DB2-BD59-A6C34878D82A}">
                    <a16:rowId xmlns:a16="http://schemas.microsoft.com/office/drawing/2014/main" val="10018"/>
                  </a:ext>
                </a:extLst>
              </a:tr>
              <a:tr h="152400">
                <a:tc>
                  <a:txBody>
                    <a:bodyPr/>
                    <a:lstStyle/>
                    <a:p>
                      <a:pPr algn="ctr">
                        <a:lnSpc>
                          <a:spcPct val="100000"/>
                        </a:lnSpc>
                        <a:spcBef>
                          <a:spcPts val="35"/>
                        </a:spcBef>
                      </a:pPr>
                      <a:r>
                        <a:rPr sz="900" dirty="0">
                          <a:latin typeface="宋体"/>
                          <a:cs typeface="宋体"/>
                        </a:rPr>
                        <a:t>3453.9</a:t>
                      </a:r>
                      <a:endParaRPr sz="900">
                        <a:latin typeface="宋体"/>
                        <a:cs typeface="宋体"/>
                      </a:endParaRPr>
                    </a:p>
                  </a:txBody>
                  <a:tcPr marL="0" marR="0" marT="4445" marB="0"/>
                </a:tc>
                <a:extLst>
                  <a:ext uri="{0D108BD9-81ED-4DB2-BD59-A6C34878D82A}">
                    <a16:rowId xmlns:a16="http://schemas.microsoft.com/office/drawing/2014/main" val="10019"/>
                  </a:ext>
                </a:extLst>
              </a:tr>
              <a:tr h="152400">
                <a:tc>
                  <a:txBody>
                    <a:bodyPr/>
                    <a:lstStyle/>
                    <a:p>
                      <a:pPr algn="ctr">
                        <a:lnSpc>
                          <a:spcPct val="100000"/>
                        </a:lnSpc>
                        <a:spcBef>
                          <a:spcPts val="35"/>
                        </a:spcBef>
                      </a:pPr>
                      <a:r>
                        <a:rPr sz="900" dirty="0">
                          <a:latin typeface="宋体"/>
                          <a:cs typeface="宋体"/>
                        </a:rPr>
                        <a:t>3455.2</a:t>
                      </a:r>
                      <a:endParaRPr sz="900">
                        <a:latin typeface="宋体"/>
                        <a:cs typeface="宋体"/>
                      </a:endParaRPr>
                    </a:p>
                  </a:txBody>
                  <a:tcPr marL="0" marR="0" marT="4445" marB="0"/>
                </a:tc>
                <a:extLst>
                  <a:ext uri="{0D108BD9-81ED-4DB2-BD59-A6C34878D82A}">
                    <a16:rowId xmlns:a16="http://schemas.microsoft.com/office/drawing/2014/main" val="10020"/>
                  </a:ext>
                </a:extLst>
              </a:tr>
              <a:tr h="152400">
                <a:tc>
                  <a:txBody>
                    <a:bodyPr/>
                    <a:lstStyle/>
                    <a:p>
                      <a:pPr algn="ctr">
                        <a:lnSpc>
                          <a:spcPct val="100000"/>
                        </a:lnSpc>
                        <a:spcBef>
                          <a:spcPts val="40"/>
                        </a:spcBef>
                      </a:pPr>
                      <a:r>
                        <a:rPr sz="900" dirty="0">
                          <a:latin typeface="宋体"/>
                          <a:cs typeface="宋体"/>
                        </a:rPr>
                        <a:t>3454.9</a:t>
                      </a:r>
                      <a:endParaRPr sz="900">
                        <a:latin typeface="宋体"/>
                        <a:cs typeface="宋体"/>
                      </a:endParaRPr>
                    </a:p>
                  </a:txBody>
                  <a:tcPr marL="0" marR="0" marT="5080" marB="0"/>
                </a:tc>
                <a:extLst>
                  <a:ext uri="{0D108BD9-81ED-4DB2-BD59-A6C34878D82A}">
                    <a16:rowId xmlns:a16="http://schemas.microsoft.com/office/drawing/2014/main" val="10021"/>
                  </a:ext>
                </a:extLst>
              </a:tr>
              <a:tr h="127000">
                <a:tc>
                  <a:txBody>
                    <a:bodyPr/>
                    <a:lstStyle/>
                    <a:p>
                      <a:pPr algn="ctr">
                        <a:lnSpc>
                          <a:spcPts val="925"/>
                        </a:lnSpc>
                        <a:spcBef>
                          <a:spcPts val="35"/>
                        </a:spcBef>
                      </a:pPr>
                      <a:r>
                        <a:rPr sz="900" dirty="0">
                          <a:latin typeface="宋体"/>
                          <a:cs typeface="宋体"/>
                        </a:rPr>
                        <a:t>3454.7</a:t>
                      </a:r>
                      <a:endParaRPr sz="900">
                        <a:latin typeface="宋体"/>
                        <a:cs typeface="宋体"/>
                      </a:endParaRPr>
                    </a:p>
                  </a:txBody>
                  <a:tcPr marL="0" marR="0" marT="4445" marB="0"/>
                </a:tc>
                <a:extLst>
                  <a:ext uri="{0D108BD9-81ED-4DB2-BD59-A6C34878D82A}">
                    <a16:rowId xmlns:a16="http://schemas.microsoft.com/office/drawing/2014/main" val="10022"/>
                  </a:ext>
                </a:extLst>
              </a:tr>
            </a:tbl>
          </a:graphicData>
        </a:graphic>
      </p:graphicFrame>
      <p:sp>
        <p:nvSpPr>
          <p:cNvPr id="19" name="object 19"/>
          <p:cNvSpPr/>
          <p:nvPr/>
        </p:nvSpPr>
        <p:spPr>
          <a:xfrm>
            <a:off x="3134867" y="2403348"/>
            <a:ext cx="3381755" cy="400812"/>
          </a:xfrm>
          <a:prstGeom prst="rect">
            <a:avLst/>
          </a:prstGeom>
          <a:blipFill>
            <a:blip r:embed="rId14" cstate="print"/>
            <a:stretch>
              <a:fillRect/>
            </a:stretch>
          </a:blipFill>
        </p:spPr>
        <p:txBody>
          <a:bodyPr wrap="square" lIns="0" tIns="0" rIns="0" bIns="0" rtlCol="0"/>
          <a:lstStyle/>
          <a:p>
            <a:endParaRPr/>
          </a:p>
        </p:txBody>
      </p:sp>
      <p:sp>
        <p:nvSpPr>
          <p:cNvPr id="20" name="object 20"/>
          <p:cNvSpPr/>
          <p:nvPr/>
        </p:nvSpPr>
        <p:spPr>
          <a:xfrm>
            <a:off x="3134867" y="2753867"/>
            <a:ext cx="3381755" cy="371856"/>
          </a:xfrm>
          <a:prstGeom prst="rect">
            <a:avLst/>
          </a:prstGeom>
          <a:blipFill>
            <a:blip r:embed="rId15" cstate="print"/>
            <a:stretch>
              <a:fillRect/>
            </a:stretch>
          </a:blipFill>
        </p:spPr>
        <p:txBody>
          <a:bodyPr wrap="square" lIns="0" tIns="0" rIns="0" bIns="0" rtlCol="0"/>
          <a:lstStyle/>
          <a:p>
            <a:endParaRPr/>
          </a:p>
        </p:txBody>
      </p:sp>
      <p:graphicFrame>
        <p:nvGraphicFramePr>
          <p:cNvPr id="21" name="object 21"/>
          <p:cNvGraphicFramePr>
            <a:graphicFrameLocks noGrp="1"/>
          </p:cNvGraphicFramePr>
          <p:nvPr/>
        </p:nvGraphicFramePr>
        <p:xfrm>
          <a:off x="8058150" y="1008538"/>
          <a:ext cx="534670" cy="3332480"/>
        </p:xfrm>
        <a:graphic>
          <a:graphicData uri="http://schemas.openxmlformats.org/drawingml/2006/table">
            <a:tbl>
              <a:tblPr firstRow="1" bandRow="1">
                <a:tableStyleId>{2D5ABB26-0587-4C30-8999-92F81FD0307C}</a:tableStyleId>
              </a:tblPr>
              <a:tblGrid>
                <a:gridCol w="534670">
                  <a:extLst>
                    <a:ext uri="{9D8B030D-6E8A-4147-A177-3AD203B41FA5}">
                      <a16:colId xmlns:a16="http://schemas.microsoft.com/office/drawing/2014/main" val="20000"/>
                    </a:ext>
                  </a:extLst>
                </a:gridCol>
              </a:tblGrid>
              <a:tr h="152400">
                <a:tc>
                  <a:txBody>
                    <a:bodyPr/>
                    <a:lstStyle/>
                    <a:p>
                      <a:pPr marR="119380" algn="r">
                        <a:lnSpc>
                          <a:spcPts val="1170"/>
                        </a:lnSpc>
                      </a:pPr>
                      <a:r>
                        <a:rPr sz="1100" dirty="0">
                          <a:latin typeface="宋体"/>
                          <a:cs typeface="宋体"/>
                        </a:rPr>
                        <a:t>463</a:t>
                      </a:r>
                      <a:endParaRPr sz="1100">
                        <a:latin typeface="宋体"/>
                        <a:cs typeface="宋体"/>
                      </a:endParaRPr>
                    </a:p>
                  </a:txBody>
                  <a:tcPr marL="0" marR="0" marT="0" marB="0"/>
                </a:tc>
                <a:extLst>
                  <a:ext uri="{0D108BD9-81ED-4DB2-BD59-A6C34878D82A}">
                    <a16:rowId xmlns:a16="http://schemas.microsoft.com/office/drawing/2014/main" val="10000"/>
                  </a:ext>
                </a:extLst>
              </a:tr>
              <a:tr h="177800">
                <a:tc>
                  <a:txBody>
                    <a:bodyPr/>
                    <a:lstStyle/>
                    <a:p>
                      <a:pPr marR="119380" algn="r">
                        <a:lnSpc>
                          <a:spcPct val="100000"/>
                        </a:lnSpc>
                        <a:spcBef>
                          <a:spcPts val="40"/>
                        </a:spcBef>
                      </a:pPr>
                      <a:r>
                        <a:rPr sz="1100" dirty="0">
                          <a:latin typeface="宋体"/>
                          <a:cs typeface="宋体"/>
                        </a:rPr>
                        <a:t>892</a:t>
                      </a:r>
                      <a:endParaRPr sz="1100">
                        <a:latin typeface="宋体"/>
                        <a:cs typeface="宋体"/>
                      </a:endParaRPr>
                    </a:p>
                  </a:txBody>
                  <a:tcPr marL="0" marR="0" marT="5080" marB="0"/>
                </a:tc>
                <a:extLst>
                  <a:ext uri="{0D108BD9-81ED-4DB2-BD59-A6C34878D82A}">
                    <a16:rowId xmlns:a16="http://schemas.microsoft.com/office/drawing/2014/main" val="10001"/>
                  </a:ext>
                </a:extLst>
              </a:tr>
              <a:tr h="177800">
                <a:tc>
                  <a:txBody>
                    <a:bodyPr/>
                    <a:lstStyle/>
                    <a:p>
                      <a:pPr marR="119380" algn="r">
                        <a:lnSpc>
                          <a:spcPct val="100000"/>
                        </a:lnSpc>
                        <a:spcBef>
                          <a:spcPts val="40"/>
                        </a:spcBef>
                      </a:pPr>
                      <a:r>
                        <a:rPr sz="1100" dirty="0">
                          <a:latin typeface="宋体"/>
                          <a:cs typeface="宋体"/>
                        </a:rPr>
                        <a:t>467</a:t>
                      </a:r>
                      <a:endParaRPr sz="1100">
                        <a:latin typeface="宋体"/>
                        <a:cs typeface="宋体"/>
                      </a:endParaRPr>
                    </a:p>
                  </a:txBody>
                  <a:tcPr marL="0" marR="0" marT="5080" marB="0"/>
                </a:tc>
                <a:extLst>
                  <a:ext uri="{0D108BD9-81ED-4DB2-BD59-A6C34878D82A}">
                    <a16:rowId xmlns:a16="http://schemas.microsoft.com/office/drawing/2014/main" val="10002"/>
                  </a:ext>
                </a:extLst>
              </a:tr>
              <a:tr h="177800">
                <a:tc>
                  <a:txBody>
                    <a:bodyPr/>
                    <a:lstStyle/>
                    <a:p>
                      <a:pPr marR="119380" algn="r">
                        <a:lnSpc>
                          <a:spcPct val="100000"/>
                        </a:lnSpc>
                        <a:spcBef>
                          <a:spcPts val="40"/>
                        </a:spcBef>
                      </a:pPr>
                      <a:r>
                        <a:rPr sz="1100" spc="-5" dirty="0">
                          <a:latin typeface="宋体"/>
                          <a:cs typeface="宋体"/>
                        </a:rPr>
                        <a:t>1295</a:t>
                      </a:r>
                      <a:endParaRPr sz="1100">
                        <a:latin typeface="宋体"/>
                        <a:cs typeface="宋体"/>
                      </a:endParaRPr>
                    </a:p>
                  </a:txBody>
                  <a:tcPr marL="0" marR="0" marT="5080" marB="0"/>
                </a:tc>
                <a:extLst>
                  <a:ext uri="{0D108BD9-81ED-4DB2-BD59-A6C34878D82A}">
                    <a16:rowId xmlns:a16="http://schemas.microsoft.com/office/drawing/2014/main" val="10003"/>
                  </a:ext>
                </a:extLst>
              </a:tr>
              <a:tr h="177800">
                <a:tc>
                  <a:txBody>
                    <a:bodyPr/>
                    <a:lstStyle/>
                    <a:p>
                      <a:pPr marR="119380" algn="r">
                        <a:lnSpc>
                          <a:spcPct val="100000"/>
                        </a:lnSpc>
                        <a:spcBef>
                          <a:spcPts val="40"/>
                        </a:spcBef>
                      </a:pPr>
                      <a:r>
                        <a:rPr sz="1100" dirty="0">
                          <a:latin typeface="宋体"/>
                          <a:cs typeface="宋体"/>
                        </a:rPr>
                        <a:t>1058</a:t>
                      </a:r>
                      <a:endParaRPr sz="1100">
                        <a:latin typeface="宋体"/>
                        <a:cs typeface="宋体"/>
                      </a:endParaRPr>
                    </a:p>
                  </a:txBody>
                  <a:tcPr marL="0" marR="0" marT="5080" marB="0"/>
                </a:tc>
                <a:extLst>
                  <a:ext uri="{0D108BD9-81ED-4DB2-BD59-A6C34878D82A}">
                    <a16:rowId xmlns:a16="http://schemas.microsoft.com/office/drawing/2014/main" val="10004"/>
                  </a:ext>
                </a:extLst>
              </a:tr>
              <a:tr h="177800">
                <a:tc>
                  <a:txBody>
                    <a:bodyPr/>
                    <a:lstStyle/>
                    <a:p>
                      <a:pPr marR="119380" algn="r">
                        <a:lnSpc>
                          <a:spcPct val="100000"/>
                        </a:lnSpc>
                        <a:spcBef>
                          <a:spcPts val="40"/>
                        </a:spcBef>
                      </a:pPr>
                      <a:r>
                        <a:rPr sz="1100" dirty="0">
                          <a:latin typeface="宋体"/>
                          <a:cs typeface="宋体"/>
                        </a:rPr>
                        <a:t>552</a:t>
                      </a:r>
                      <a:endParaRPr sz="1100">
                        <a:latin typeface="宋体"/>
                        <a:cs typeface="宋体"/>
                      </a:endParaRPr>
                    </a:p>
                  </a:txBody>
                  <a:tcPr marL="0" marR="0" marT="5080" marB="0"/>
                </a:tc>
                <a:extLst>
                  <a:ext uri="{0D108BD9-81ED-4DB2-BD59-A6C34878D82A}">
                    <a16:rowId xmlns:a16="http://schemas.microsoft.com/office/drawing/2014/main" val="10005"/>
                  </a:ext>
                </a:extLst>
              </a:tr>
              <a:tr h="177800">
                <a:tc>
                  <a:txBody>
                    <a:bodyPr/>
                    <a:lstStyle/>
                    <a:p>
                      <a:pPr marR="119380" algn="r">
                        <a:lnSpc>
                          <a:spcPct val="100000"/>
                        </a:lnSpc>
                        <a:spcBef>
                          <a:spcPts val="40"/>
                        </a:spcBef>
                      </a:pPr>
                      <a:r>
                        <a:rPr sz="1100" dirty="0">
                          <a:latin typeface="宋体"/>
                          <a:cs typeface="宋体"/>
                        </a:rPr>
                        <a:t>603</a:t>
                      </a:r>
                      <a:endParaRPr sz="1100">
                        <a:latin typeface="宋体"/>
                        <a:cs typeface="宋体"/>
                      </a:endParaRPr>
                    </a:p>
                  </a:txBody>
                  <a:tcPr marL="0" marR="0" marT="5080" marB="0"/>
                </a:tc>
                <a:extLst>
                  <a:ext uri="{0D108BD9-81ED-4DB2-BD59-A6C34878D82A}">
                    <a16:rowId xmlns:a16="http://schemas.microsoft.com/office/drawing/2014/main" val="10006"/>
                  </a:ext>
                </a:extLst>
              </a:tr>
              <a:tr h="177800">
                <a:tc>
                  <a:txBody>
                    <a:bodyPr/>
                    <a:lstStyle/>
                    <a:p>
                      <a:pPr marR="119380" algn="r">
                        <a:lnSpc>
                          <a:spcPct val="100000"/>
                        </a:lnSpc>
                        <a:spcBef>
                          <a:spcPts val="40"/>
                        </a:spcBef>
                      </a:pPr>
                      <a:r>
                        <a:rPr sz="1100" dirty="0">
                          <a:latin typeface="宋体"/>
                          <a:cs typeface="宋体"/>
                        </a:rPr>
                        <a:t>691</a:t>
                      </a:r>
                      <a:endParaRPr sz="1100">
                        <a:latin typeface="宋体"/>
                        <a:cs typeface="宋体"/>
                      </a:endParaRPr>
                    </a:p>
                  </a:txBody>
                  <a:tcPr marL="0" marR="0" marT="5080" marB="0"/>
                </a:tc>
                <a:extLst>
                  <a:ext uri="{0D108BD9-81ED-4DB2-BD59-A6C34878D82A}">
                    <a16:rowId xmlns:a16="http://schemas.microsoft.com/office/drawing/2014/main" val="10007"/>
                  </a:ext>
                </a:extLst>
              </a:tr>
              <a:tr h="177800">
                <a:tc>
                  <a:txBody>
                    <a:bodyPr/>
                    <a:lstStyle/>
                    <a:p>
                      <a:pPr marR="119380" algn="r">
                        <a:lnSpc>
                          <a:spcPct val="100000"/>
                        </a:lnSpc>
                        <a:spcBef>
                          <a:spcPts val="40"/>
                        </a:spcBef>
                      </a:pPr>
                      <a:r>
                        <a:rPr sz="1100" dirty="0">
                          <a:latin typeface="宋体"/>
                          <a:cs typeface="宋体"/>
                        </a:rPr>
                        <a:t>763</a:t>
                      </a:r>
                      <a:endParaRPr sz="1100">
                        <a:latin typeface="宋体"/>
                        <a:cs typeface="宋体"/>
                      </a:endParaRPr>
                    </a:p>
                  </a:txBody>
                  <a:tcPr marL="0" marR="0" marT="5080" marB="0"/>
                </a:tc>
                <a:extLst>
                  <a:ext uri="{0D108BD9-81ED-4DB2-BD59-A6C34878D82A}">
                    <a16:rowId xmlns:a16="http://schemas.microsoft.com/office/drawing/2014/main" val="10008"/>
                  </a:ext>
                </a:extLst>
              </a:tr>
              <a:tr h="177800">
                <a:tc>
                  <a:txBody>
                    <a:bodyPr/>
                    <a:lstStyle/>
                    <a:p>
                      <a:pPr marR="119380" algn="r">
                        <a:lnSpc>
                          <a:spcPct val="100000"/>
                        </a:lnSpc>
                        <a:spcBef>
                          <a:spcPts val="40"/>
                        </a:spcBef>
                      </a:pPr>
                      <a:r>
                        <a:rPr sz="1100" dirty="0">
                          <a:latin typeface="宋体"/>
                          <a:cs typeface="宋体"/>
                        </a:rPr>
                        <a:t>542</a:t>
                      </a:r>
                      <a:endParaRPr sz="1100">
                        <a:latin typeface="宋体"/>
                        <a:cs typeface="宋体"/>
                      </a:endParaRPr>
                    </a:p>
                  </a:txBody>
                  <a:tcPr marL="0" marR="0" marT="5080" marB="0"/>
                </a:tc>
                <a:extLst>
                  <a:ext uri="{0D108BD9-81ED-4DB2-BD59-A6C34878D82A}">
                    <a16:rowId xmlns:a16="http://schemas.microsoft.com/office/drawing/2014/main" val="10009"/>
                  </a:ext>
                </a:extLst>
              </a:tr>
              <a:tr h="177800">
                <a:tc>
                  <a:txBody>
                    <a:bodyPr/>
                    <a:lstStyle/>
                    <a:p>
                      <a:pPr marR="119380" algn="r">
                        <a:lnSpc>
                          <a:spcPct val="100000"/>
                        </a:lnSpc>
                        <a:spcBef>
                          <a:spcPts val="40"/>
                        </a:spcBef>
                      </a:pPr>
                      <a:r>
                        <a:rPr sz="1100" dirty="0">
                          <a:latin typeface="宋体"/>
                          <a:cs typeface="宋体"/>
                        </a:rPr>
                        <a:t>391</a:t>
                      </a:r>
                      <a:endParaRPr sz="1100">
                        <a:latin typeface="宋体"/>
                        <a:cs typeface="宋体"/>
                      </a:endParaRPr>
                    </a:p>
                  </a:txBody>
                  <a:tcPr marL="0" marR="0" marT="5080" marB="0"/>
                </a:tc>
                <a:extLst>
                  <a:ext uri="{0D108BD9-81ED-4DB2-BD59-A6C34878D82A}">
                    <a16:rowId xmlns:a16="http://schemas.microsoft.com/office/drawing/2014/main" val="10010"/>
                  </a:ext>
                </a:extLst>
              </a:tr>
              <a:tr h="177800">
                <a:tc>
                  <a:txBody>
                    <a:bodyPr/>
                    <a:lstStyle/>
                    <a:p>
                      <a:pPr marR="119380" algn="r">
                        <a:lnSpc>
                          <a:spcPct val="100000"/>
                        </a:lnSpc>
                        <a:spcBef>
                          <a:spcPts val="40"/>
                        </a:spcBef>
                      </a:pPr>
                      <a:r>
                        <a:rPr sz="1100" dirty="0">
                          <a:latin typeface="宋体"/>
                          <a:cs typeface="宋体"/>
                        </a:rPr>
                        <a:t>399</a:t>
                      </a:r>
                      <a:endParaRPr sz="1100">
                        <a:latin typeface="宋体"/>
                        <a:cs typeface="宋体"/>
                      </a:endParaRPr>
                    </a:p>
                  </a:txBody>
                  <a:tcPr marL="0" marR="0" marT="5080" marB="0"/>
                </a:tc>
                <a:extLst>
                  <a:ext uri="{0D108BD9-81ED-4DB2-BD59-A6C34878D82A}">
                    <a16:rowId xmlns:a16="http://schemas.microsoft.com/office/drawing/2014/main" val="10011"/>
                  </a:ext>
                </a:extLst>
              </a:tr>
              <a:tr h="177800">
                <a:tc>
                  <a:txBody>
                    <a:bodyPr/>
                    <a:lstStyle/>
                    <a:p>
                      <a:pPr marR="119380" algn="r">
                        <a:lnSpc>
                          <a:spcPct val="100000"/>
                        </a:lnSpc>
                        <a:spcBef>
                          <a:spcPts val="40"/>
                        </a:spcBef>
                      </a:pPr>
                      <a:r>
                        <a:rPr sz="1100" dirty="0">
                          <a:latin typeface="宋体"/>
                          <a:cs typeface="宋体"/>
                        </a:rPr>
                        <a:t>354</a:t>
                      </a:r>
                      <a:endParaRPr sz="1100">
                        <a:latin typeface="宋体"/>
                        <a:cs typeface="宋体"/>
                      </a:endParaRPr>
                    </a:p>
                  </a:txBody>
                  <a:tcPr marL="0" marR="0" marT="5080" marB="0"/>
                </a:tc>
                <a:extLst>
                  <a:ext uri="{0D108BD9-81ED-4DB2-BD59-A6C34878D82A}">
                    <a16:rowId xmlns:a16="http://schemas.microsoft.com/office/drawing/2014/main" val="10012"/>
                  </a:ext>
                </a:extLst>
              </a:tr>
              <a:tr h="177800">
                <a:tc>
                  <a:txBody>
                    <a:bodyPr/>
                    <a:lstStyle/>
                    <a:p>
                      <a:pPr marR="119380" algn="r">
                        <a:lnSpc>
                          <a:spcPct val="100000"/>
                        </a:lnSpc>
                        <a:spcBef>
                          <a:spcPts val="40"/>
                        </a:spcBef>
                      </a:pPr>
                      <a:r>
                        <a:rPr sz="1100" dirty="0">
                          <a:latin typeface="宋体"/>
                          <a:cs typeface="宋体"/>
                        </a:rPr>
                        <a:t>578</a:t>
                      </a:r>
                      <a:endParaRPr sz="1100">
                        <a:latin typeface="宋体"/>
                        <a:cs typeface="宋体"/>
                      </a:endParaRPr>
                    </a:p>
                  </a:txBody>
                  <a:tcPr marL="0" marR="0" marT="5080" marB="0"/>
                </a:tc>
                <a:extLst>
                  <a:ext uri="{0D108BD9-81ED-4DB2-BD59-A6C34878D82A}">
                    <a16:rowId xmlns:a16="http://schemas.microsoft.com/office/drawing/2014/main" val="10013"/>
                  </a:ext>
                </a:extLst>
              </a:tr>
              <a:tr h="177800">
                <a:tc>
                  <a:txBody>
                    <a:bodyPr/>
                    <a:lstStyle/>
                    <a:p>
                      <a:pPr marR="119380" algn="r">
                        <a:lnSpc>
                          <a:spcPct val="100000"/>
                        </a:lnSpc>
                        <a:spcBef>
                          <a:spcPts val="40"/>
                        </a:spcBef>
                      </a:pPr>
                      <a:r>
                        <a:rPr sz="1100" dirty="0">
                          <a:latin typeface="宋体"/>
                          <a:cs typeface="宋体"/>
                        </a:rPr>
                        <a:t>377</a:t>
                      </a:r>
                      <a:endParaRPr sz="1100">
                        <a:latin typeface="宋体"/>
                        <a:cs typeface="宋体"/>
                      </a:endParaRPr>
                    </a:p>
                  </a:txBody>
                  <a:tcPr marL="0" marR="0" marT="5080" marB="0"/>
                </a:tc>
                <a:extLst>
                  <a:ext uri="{0D108BD9-81ED-4DB2-BD59-A6C34878D82A}">
                    <a16:rowId xmlns:a16="http://schemas.microsoft.com/office/drawing/2014/main" val="10014"/>
                  </a:ext>
                </a:extLst>
              </a:tr>
              <a:tr h="177800">
                <a:tc>
                  <a:txBody>
                    <a:bodyPr/>
                    <a:lstStyle/>
                    <a:p>
                      <a:pPr marR="119380" algn="r">
                        <a:lnSpc>
                          <a:spcPct val="100000"/>
                        </a:lnSpc>
                        <a:spcBef>
                          <a:spcPts val="40"/>
                        </a:spcBef>
                      </a:pPr>
                      <a:r>
                        <a:rPr sz="1100" dirty="0">
                          <a:latin typeface="宋体"/>
                          <a:cs typeface="宋体"/>
                        </a:rPr>
                        <a:t>523</a:t>
                      </a:r>
                      <a:endParaRPr sz="1100">
                        <a:latin typeface="宋体"/>
                        <a:cs typeface="宋体"/>
                      </a:endParaRPr>
                    </a:p>
                  </a:txBody>
                  <a:tcPr marL="0" marR="0" marT="5080" marB="0"/>
                </a:tc>
                <a:extLst>
                  <a:ext uri="{0D108BD9-81ED-4DB2-BD59-A6C34878D82A}">
                    <a16:rowId xmlns:a16="http://schemas.microsoft.com/office/drawing/2014/main" val="10015"/>
                  </a:ext>
                </a:extLst>
              </a:tr>
              <a:tr h="177800">
                <a:tc>
                  <a:txBody>
                    <a:bodyPr/>
                    <a:lstStyle/>
                    <a:p>
                      <a:pPr marR="119380" algn="r">
                        <a:lnSpc>
                          <a:spcPct val="100000"/>
                        </a:lnSpc>
                        <a:spcBef>
                          <a:spcPts val="40"/>
                        </a:spcBef>
                      </a:pPr>
                      <a:r>
                        <a:rPr sz="1100" dirty="0">
                          <a:latin typeface="宋体"/>
                          <a:cs typeface="宋体"/>
                        </a:rPr>
                        <a:t>281</a:t>
                      </a:r>
                      <a:endParaRPr sz="1100">
                        <a:latin typeface="宋体"/>
                        <a:cs typeface="宋体"/>
                      </a:endParaRPr>
                    </a:p>
                  </a:txBody>
                  <a:tcPr marL="0" marR="0" marT="5080" marB="0"/>
                </a:tc>
                <a:extLst>
                  <a:ext uri="{0D108BD9-81ED-4DB2-BD59-A6C34878D82A}">
                    <a16:rowId xmlns:a16="http://schemas.microsoft.com/office/drawing/2014/main" val="10016"/>
                  </a:ext>
                </a:extLst>
              </a:tr>
              <a:tr h="177800">
                <a:tc>
                  <a:txBody>
                    <a:bodyPr/>
                    <a:lstStyle/>
                    <a:p>
                      <a:pPr marR="119380" algn="r">
                        <a:lnSpc>
                          <a:spcPct val="100000"/>
                        </a:lnSpc>
                        <a:spcBef>
                          <a:spcPts val="40"/>
                        </a:spcBef>
                      </a:pPr>
                      <a:r>
                        <a:rPr sz="1100" dirty="0">
                          <a:latin typeface="宋体"/>
                          <a:cs typeface="宋体"/>
                        </a:rPr>
                        <a:t>430</a:t>
                      </a:r>
                      <a:endParaRPr sz="1100">
                        <a:latin typeface="宋体"/>
                        <a:cs typeface="宋体"/>
                      </a:endParaRPr>
                    </a:p>
                  </a:txBody>
                  <a:tcPr marL="0" marR="0" marT="5080" marB="0"/>
                </a:tc>
                <a:extLst>
                  <a:ext uri="{0D108BD9-81ED-4DB2-BD59-A6C34878D82A}">
                    <a16:rowId xmlns:a16="http://schemas.microsoft.com/office/drawing/2014/main" val="10017"/>
                  </a:ext>
                </a:extLst>
              </a:tr>
              <a:tr h="152400">
                <a:tc>
                  <a:txBody>
                    <a:bodyPr/>
                    <a:lstStyle/>
                    <a:p>
                      <a:pPr marR="119380" algn="r">
                        <a:lnSpc>
                          <a:spcPts val="1155"/>
                        </a:lnSpc>
                        <a:spcBef>
                          <a:spcPts val="40"/>
                        </a:spcBef>
                      </a:pPr>
                      <a:r>
                        <a:rPr sz="1100" dirty="0">
                          <a:latin typeface="宋体"/>
                          <a:cs typeface="宋体"/>
                        </a:rPr>
                        <a:t>232</a:t>
                      </a:r>
                      <a:endParaRPr sz="1100">
                        <a:latin typeface="宋体"/>
                        <a:cs typeface="宋体"/>
                      </a:endParaRPr>
                    </a:p>
                  </a:txBody>
                  <a:tcPr marL="0" marR="0" marT="5080" marB="0"/>
                </a:tc>
                <a:extLst>
                  <a:ext uri="{0D108BD9-81ED-4DB2-BD59-A6C34878D82A}">
                    <a16:rowId xmlns:a16="http://schemas.microsoft.com/office/drawing/2014/main" val="10018"/>
                  </a:ext>
                </a:extLst>
              </a:tr>
            </a:tbl>
          </a:graphicData>
        </a:graphic>
      </p:graphicFrame>
      <p:graphicFrame>
        <p:nvGraphicFramePr>
          <p:cNvPr id="22" name="object 22"/>
          <p:cNvGraphicFramePr>
            <a:graphicFrameLocks noGrp="1"/>
          </p:cNvGraphicFramePr>
          <p:nvPr/>
        </p:nvGraphicFramePr>
        <p:xfrm>
          <a:off x="8603360" y="994483"/>
          <a:ext cx="574675" cy="3352800"/>
        </p:xfrm>
        <a:graphic>
          <a:graphicData uri="http://schemas.openxmlformats.org/drawingml/2006/table">
            <a:tbl>
              <a:tblPr firstRow="1" bandRow="1">
                <a:tableStyleId>{2D5ABB26-0587-4C30-8999-92F81FD0307C}</a:tableStyleId>
              </a:tblPr>
              <a:tblGrid>
                <a:gridCol w="574675">
                  <a:extLst>
                    <a:ext uri="{9D8B030D-6E8A-4147-A177-3AD203B41FA5}">
                      <a16:colId xmlns:a16="http://schemas.microsoft.com/office/drawing/2014/main" val="20000"/>
                    </a:ext>
                  </a:extLst>
                </a:gridCol>
              </a:tblGrid>
              <a:tr h="165100">
                <a:tc>
                  <a:txBody>
                    <a:bodyPr/>
                    <a:lstStyle/>
                    <a:p>
                      <a:pPr algn="ctr">
                        <a:lnSpc>
                          <a:spcPts val="1220"/>
                        </a:lnSpc>
                      </a:pPr>
                      <a:r>
                        <a:rPr sz="1100" spc="-5" dirty="0">
                          <a:latin typeface="Arial"/>
                          <a:cs typeface="Arial"/>
                        </a:rPr>
                        <a:t>-6.37</a:t>
                      </a:r>
                      <a:endParaRPr sz="1100">
                        <a:latin typeface="Arial"/>
                        <a:cs typeface="Arial"/>
                      </a:endParaRPr>
                    </a:p>
                  </a:txBody>
                  <a:tcPr marL="0" marR="0" marT="0" marB="0"/>
                </a:tc>
                <a:extLst>
                  <a:ext uri="{0D108BD9-81ED-4DB2-BD59-A6C34878D82A}">
                    <a16:rowId xmlns:a16="http://schemas.microsoft.com/office/drawing/2014/main" val="10000"/>
                  </a:ext>
                </a:extLst>
              </a:tr>
              <a:tr h="177800">
                <a:tc>
                  <a:txBody>
                    <a:bodyPr/>
                    <a:lstStyle/>
                    <a:p>
                      <a:pPr algn="ctr">
                        <a:lnSpc>
                          <a:spcPct val="100000"/>
                        </a:lnSpc>
                        <a:spcBef>
                          <a:spcPts val="25"/>
                        </a:spcBef>
                      </a:pPr>
                      <a:r>
                        <a:rPr sz="1100" spc="-5" dirty="0">
                          <a:latin typeface="Arial"/>
                          <a:cs typeface="Arial"/>
                        </a:rPr>
                        <a:t>-6.49</a:t>
                      </a:r>
                      <a:endParaRPr sz="1100">
                        <a:latin typeface="Arial"/>
                        <a:cs typeface="Arial"/>
                      </a:endParaRPr>
                    </a:p>
                  </a:txBody>
                  <a:tcPr marL="0" marR="0" marT="3175" marB="0"/>
                </a:tc>
                <a:extLst>
                  <a:ext uri="{0D108BD9-81ED-4DB2-BD59-A6C34878D82A}">
                    <a16:rowId xmlns:a16="http://schemas.microsoft.com/office/drawing/2014/main" val="10001"/>
                  </a:ext>
                </a:extLst>
              </a:tr>
              <a:tr h="177800">
                <a:tc>
                  <a:txBody>
                    <a:bodyPr/>
                    <a:lstStyle/>
                    <a:p>
                      <a:pPr algn="ctr">
                        <a:lnSpc>
                          <a:spcPct val="100000"/>
                        </a:lnSpc>
                        <a:spcBef>
                          <a:spcPts val="25"/>
                        </a:spcBef>
                      </a:pPr>
                      <a:r>
                        <a:rPr sz="1100" spc="-5" dirty="0">
                          <a:latin typeface="Arial"/>
                          <a:cs typeface="Arial"/>
                        </a:rPr>
                        <a:t>-6.46</a:t>
                      </a:r>
                      <a:endParaRPr sz="1100">
                        <a:latin typeface="Arial"/>
                        <a:cs typeface="Arial"/>
                      </a:endParaRPr>
                    </a:p>
                  </a:txBody>
                  <a:tcPr marL="0" marR="0" marT="3175" marB="0"/>
                </a:tc>
                <a:extLst>
                  <a:ext uri="{0D108BD9-81ED-4DB2-BD59-A6C34878D82A}">
                    <a16:rowId xmlns:a16="http://schemas.microsoft.com/office/drawing/2014/main" val="10002"/>
                  </a:ext>
                </a:extLst>
              </a:tr>
              <a:tr h="177800">
                <a:tc>
                  <a:txBody>
                    <a:bodyPr/>
                    <a:lstStyle/>
                    <a:p>
                      <a:pPr algn="ctr">
                        <a:lnSpc>
                          <a:spcPct val="100000"/>
                        </a:lnSpc>
                        <a:spcBef>
                          <a:spcPts val="25"/>
                        </a:spcBef>
                      </a:pPr>
                      <a:r>
                        <a:rPr sz="1100" spc="-5" dirty="0">
                          <a:latin typeface="Arial"/>
                          <a:cs typeface="Arial"/>
                        </a:rPr>
                        <a:t>-7.16</a:t>
                      </a:r>
                      <a:endParaRPr sz="1100">
                        <a:latin typeface="Arial"/>
                        <a:cs typeface="Arial"/>
                      </a:endParaRPr>
                    </a:p>
                  </a:txBody>
                  <a:tcPr marL="0" marR="0" marT="3175" marB="0"/>
                </a:tc>
                <a:extLst>
                  <a:ext uri="{0D108BD9-81ED-4DB2-BD59-A6C34878D82A}">
                    <a16:rowId xmlns:a16="http://schemas.microsoft.com/office/drawing/2014/main" val="10003"/>
                  </a:ext>
                </a:extLst>
              </a:tr>
              <a:tr h="177800">
                <a:tc>
                  <a:txBody>
                    <a:bodyPr/>
                    <a:lstStyle/>
                    <a:p>
                      <a:pPr algn="ctr">
                        <a:lnSpc>
                          <a:spcPct val="100000"/>
                        </a:lnSpc>
                        <a:spcBef>
                          <a:spcPts val="25"/>
                        </a:spcBef>
                      </a:pPr>
                      <a:r>
                        <a:rPr sz="1100" spc="-5" dirty="0">
                          <a:latin typeface="Arial"/>
                          <a:cs typeface="Arial"/>
                        </a:rPr>
                        <a:t>-7.55</a:t>
                      </a:r>
                      <a:endParaRPr sz="1100">
                        <a:latin typeface="Arial"/>
                        <a:cs typeface="Arial"/>
                      </a:endParaRPr>
                    </a:p>
                  </a:txBody>
                  <a:tcPr marL="0" marR="0" marT="3175" marB="0"/>
                </a:tc>
                <a:extLst>
                  <a:ext uri="{0D108BD9-81ED-4DB2-BD59-A6C34878D82A}">
                    <a16:rowId xmlns:a16="http://schemas.microsoft.com/office/drawing/2014/main" val="10004"/>
                  </a:ext>
                </a:extLst>
              </a:tr>
              <a:tr h="177800">
                <a:tc>
                  <a:txBody>
                    <a:bodyPr/>
                    <a:lstStyle/>
                    <a:p>
                      <a:pPr algn="ctr">
                        <a:lnSpc>
                          <a:spcPct val="100000"/>
                        </a:lnSpc>
                        <a:spcBef>
                          <a:spcPts val="25"/>
                        </a:spcBef>
                      </a:pPr>
                      <a:r>
                        <a:rPr sz="1100" spc="-5" dirty="0">
                          <a:latin typeface="Arial"/>
                          <a:cs typeface="Arial"/>
                        </a:rPr>
                        <a:t>-7.72</a:t>
                      </a:r>
                      <a:endParaRPr sz="1100">
                        <a:latin typeface="Arial"/>
                        <a:cs typeface="Arial"/>
                      </a:endParaRPr>
                    </a:p>
                  </a:txBody>
                  <a:tcPr marL="0" marR="0" marT="3175" marB="0"/>
                </a:tc>
                <a:extLst>
                  <a:ext uri="{0D108BD9-81ED-4DB2-BD59-A6C34878D82A}">
                    <a16:rowId xmlns:a16="http://schemas.microsoft.com/office/drawing/2014/main" val="10005"/>
                  </a:ext>
                </a:extLst>
              </a:tr>
              <a:tr h="177800">
                <a:tc>
                  <a:txBody>
                    <a:bodyPr/>
                    <a:lstStyle/>
                    <a:p>
                      <a:pPr algn="ctr">
                        <a:lnSpc>
                          <a:spcPct val="100000"/>
                        </a:lnSpc>
                        <a:spcBef>
                          <a:spcPts val="25"/>
                        </a:spcBef>
                      </a:pPr>
                      <a:r>
                        <a:rPr sz="1100" spc="-5" dirty="0">
                          <a:latin typeface="Arial"/>
                          <a:cs typeface="Arial"/>
                        </a:rPr>
                        <a:t>-7.84</a:t>
                      </a:r>
                      <a:endParaRPr sz="1100">
                        <a:latin typeface="Arial"/>
                        <a:cs typeface="Arial"/>
                      </a:endParaRPr>
                    </a:p>
                  </a:txBody>
                  <a:tcPr marL="0" marR="0" marT="3175" marB="0"/>
                </a:tc>
                <a:extLst>
                  <a:ext uri="{0D108BD9-81ED-4DB2-BD59-A6C34878D82A}">
                    <a16:rowId xmlns:a16="http://schemas.microsoft.com/office/drawing/2014/main" val="10006"/>
                  </a:ext>
                </a:extLst>
              </a:tr>
              <a:tr h="177800">
                <a:tc>
                  <a:txBody>
                    <a:bodyPr/>
                    <a:lstStyle/>
                    <a:p>
                      <a:pPr algn="ctr">
                        <a:lnSpc>
                          <a:spcPct val="100000"/>
                        </a:lnSpc>
                        <a:spcBef>
                          <a:spcPts val="25"/>
                        </a:spcBef>
                      </a:pPr>
                      <a:r>
                        <a:rPr sz="1100" spc="-5" dirty="0">
                          <a:latin typeface="Arial"/>
                          <a:cs typeface="Arial"/>
                        </a:rPr>
                        <a:t>-7.79</a:t>
                      </a:r>
                      <a:endParaRPr sz="1100">
                        <a:latin typeface="Arial"/>
                        <a:cs typeface="Arial"/>
                      </a:endParaRPr>
                    </a:p>
                  </a:txBody>
                  <a:tcPr marL="0" marR="0" marT="3175" marB="0"/>
                </a:tc>
                <a:extLst>
                  <a:ext uri="{0D108BD9-81ED-4DB2-BD59-A6C34878D82A}">
                    <a16:rowId xmlns:a16="http://schemas.microsoft.com/office/drawing/2014/main" val="10007"/>
                  </a:ext>
                </a:extLst>
              </a:tr>
              <a:tr h="177800">
                <a:tc>
                  <a:txBody>
                    <a:bodyPr/>
                    <a:lstStyle/>
                    <a:p>
                      <a:pPr algn="ctr">
                        <a:lnSpc>
                          <a:spcPct val="100000"/>
                        </a:lnSpc>
                        <a:spcBef>
                          <a:spcPts val="25"/>
                        </a:spcBef>
                      </a:pPr>
                      <a:r>
                        <a:rPr sz="1100" spc="-5" dirty="0">
                          <a:latin typeface="Arial"/>
                          <a:cs typeface="Arial"/>
                        </a:rPr>
                        <a:t>-7.47</a:t>
                      </a:r>
                      <a:endParaRPr sz="1100">
                        <a:latin typeface="Arial"/>
                        <a:cs typeface="Arial"/>
                      </a:endParaRPr>
                    </a:p>
                  </a:txBody>
                  <a:tcPr marL="0" marR="0" marT="3175" marB="0"/>
                </a:tc>
                <a:extLst>
                  <a:ext uri="{0D108BD9-81ED-4DB2-BD59-A6C34878D82A}">
                    <a16:rowId xmlns:a16="http://schemas.microsoft.com/office/drawing/2014/main" val="10008"/>
                  </a:ext>
                </a:extLst>
              </a:tr>
              <a:tr h="177800">
                <a:tc>
                  <a:txBody>
                    <a:bodyPr/>
                    <a:lstStyle/>
                    <a:p>
                      <a:pPr algn="ctr">
                        <a:lnSpc>
                          <a:spcPct val="100000"/>
                        </a:lnSpc>
                        <a:spcBef>
                          <a:spcPts val="25"/>
                        </a:spcBef>
                      </a:pPr>
                      <a:r>
                        <a:rPr sz="1100" spc="-5" dirty="0">
                          <a:latin typeface="Arial"/>
                          <a:cs typeface="Arial"/>
                        </a:rPr>
                        <a:t>-7.25</a:t>
                      </a:r>
                      <a:endParaRPr sz="1100">
                        <a:latin typeface="Arial"/>
                        <a:cs typeface="Arial"/>
                      </a:endParaRPr>
                    </a:p>
                  </a:txBody>
                  <a:tcPr marL="0" marR="0" marT="3175" marB="0"/>
                </a:tc>
                <a:extLst>
                  <a:ext uri="{0D108BD9-81ED-4DB2-BD59-A6C34878D82A}">
                    <a16:rowId xmlns:a16="http://schemas.microsoft.com/office/drawing/2014/main" val="10009"/>
                  </a:ext>
                </a:extLst>
              </a:tr>
              <a:tr h="177800">
                <a:tc>
                  <a:txBody>
                    <a:bodyPr/>
                    <a:lstStyle/>
                    <a:p>
                      <a:pPr algn="ctr">
                        <a:lnSpc>
                          <a:spcPct val="100000"/>
                        </a:lnSpc>
                        <a:spcBef>
                          <a:spcPts val="25"/>
                        </a:spcBef>
                      </a:pPr>
                      <a:r>
                        <a:rPr sz="1100" spc="-5" dirty="0">
                          <a:latin typeface="Arial"/>
                          <a:cs typeface="Arial"/>
                        </a:rPr>
                        <a:t>-7.06</a:t>
                      </a:r>
                      <a:endParaRPr sz="1100">
                        <a:latin typeface="Arial"/>
                        <a:cs typeface="Arial"/>
                      </a:endParaRPr>
                    </a:p>
                  </a:txBody>
                  <a:tcPr marL="0" marR="0" marT="3175" marB="0"/>
                </a:tc>
                <a:extLst>
                  <a:ext uri="{0D108BD9-81ED-4DB2-BD59-A6C34878D82A}">
                    <a16:rowId xmlns:a16="http://schemas.microsoft.com/office/drawing/2014/main" val="10010"/>
                  </a:ext>
                </a:extLst>
              </a:tr>
              <a:tr h="177800">
                <a:tc>
                  <a:txBody>
                    <a:bodyPr/>
                    <a:lstStyle/>
                    <a:p>
                      <a:pPr algn="ctr">
                        <a:lnSpc>
                          <a:spcPct val="100000"/>
                        </a:lnSpc>
                        <a:spcBef>
                          <a:spcPts val="25"/>
                        </a:spcBef>
                      </a:pPr>
                      <a:r>
                        <a:rPr sz="1100" spc="-5" dirty="0">
                          <a:latin typeface="Arial"/>
                          <a:cs typeface="Arial"/>
                        </a:rPr>
                        <a:t>-6.83</a:t>
                      </a:r>
                      <a:endParaRPr sz="1100">
                        <a:latin typeface="Arial"/>
                        <a:cs typeface="Arial"/>
                      </a:endParaRPr>
                    </a:p>
                  </a:txBody>
                  <a:tcPr marL="0" marR="0" marT="3175" marB="0"/>
                </a:tc>
                <a:extLst>
                  <a:ext uri="{0D108BD9-81ED-4DB2-BD59-A6C34878D82A}">
                    <a16:rowId xmlns:a16="http://schemas.microsoft.com/office/drawing/2014/main" val="10011"/>
                  </a:ext>
                </a:extLst>
              </a:tr>
              <a:tr h="177800">
                <a:tc>
                  <a:txBody>
                    <a:bodyPr/>
                    <a:lstStyle/>
                    <a:p>
                      <a:pPr marL="76835" algn="ctr">
                        <a:lnSpc>
                          <a:spcPct val="100000"/>
                        </a:lnSpc>
                        <a:spcBef>
                          <a:spcPts val="25"/>
                        </a:spcBef>
                      </a:pPr>
                      <a:r>
                        <a:rPr sz="1100" spc="-5" dirty="0">
                          <a:latin typeface="Arial"/>
                          <a:cs typeface="Arial"/>
                        </a:rPr>
                        <a:t>-6.6</a:t>
                      </a:r>
                      <a:endParaRPr sz="1100">
                        <a:latin typeface="Arial"/>
                        <a:cs typeface="Arial"/>
                      </a:endParaRPr>
                    </a:p>
                  </a:txBody>
                  <a:tcPr marL="0" marR="0" marT="3175" marB="0"/>
                </a:tc>
                <a:extLst>
                  <a:ext uri="{0D108BD9-81ED-4DB2-BD59-A6C34878D82A}">
                    <a16:rowId xmlns:a16="http://schemas.microsoft.com/office/drawing/2014/main" val="10012"/>
                  </a:ext>
                </a:extLst>
              </a:tr>
              <a:tr h="177800">
                <a:tc>
                  <a:txBody>
                    <a:bodyPr/>
                    <a:lstStyle/>
                    <a:p>
                      <a:pPr algn="ctr">
                        <a:lnSpc>
                          <a:spcPct val="100000"/>
                        </a:lnSpc>
                        <a:spcBef>
                          <a:spcPts val="25"/>
                        </a:spcBef>
                      </a:pPr>
                      <a:r>
                        <a:rPr sz="1100" spc="-5" dirty="0">
                          <a:latin typeface="Arial"/>
                          <a:cs typeface="Arial"/>
                        </a:rPr>
                        <a:t>-6.37</a:t>
                      </a:r>
                      <a:endParaRPr sz="1100">
                        <a:latin typeface="Arial"/>
                        <a:cs typeface="Arial"/>
                      </a:endParaRPr>
                    </a:p>
                  </a:txBody>
                  <a:tcPr marL="0" marR="0" marT="3175" marB="0"/>
                </a:tc>
                <a:extLst>
                  <a:ext uri="{0D108BD9-81ED-4DB2-BD59-A6C34878D82A}">
                    <a16:rowId xmlns:a16="http://schemas.microsoft.com/office/drawing/2014/main" val="10013"/>
                  </a:ext>
                </a:extLst>
              </a:tr>
              <a:tr h="177800">
                <a:tc>
                  <a:txBody>
                    <a:bodyPr/>
                    <a:lstStyle/>
                    <a:p>
                      <a:pPr algn="ctr">
                        <a:lnSpc>
                          <a:spcPct val="100000"/>
                        </a:lnSpc>
                        <a:spcBef>
                          <a:spcPts val="25"/>
                        </a:spcBef>
                      </a:pPr>
                      <a:r>
                        <a:rPr sz="1100" spc="-5" dirty="0">
                          <a:latin typeface="Arial"/>
                          <a:cs typeface="Arial"/>
                        </a:rPr>
                        <a:t>-6.05</a:t>
                      </a:r>
                      <a:endParaRPr sz="1100">
                        <a:latin typeface="Arial"/>
                        <a:cs typeface="Arial"/>
                      </a:endParaRPr>
                    </a:p>
                  </a:txBody>
                  <a:tcPr marL="0" marR="0" marT="3175" marB="0"/>
                </a:tc>
                <a:extLst>
                  <a:ext uri="{0D108BD9-81ED-4DB2-BD59-A6C34878D82A}">
                    <a16:rowId xmlns:a16="http://schemas.microsoft.com/office/drawing/2014/main" val="10014"/>
                  </a:ext>
                </a:extLst>
              </a:tr>
              <a:tr h="177800">
                <a:tc>
                  <a:txBody>
                    <a:bodyPr/>
                    <a:lstStyle/>
                    <a:p>
                      <a:pPr algn="ctr">
                        <a:lnSpc>
                          <a:spcPct val="100000"/>
                        </a:lnSpc>
                        <a:spcBef>
                          <a:spcPts val="25"/>
                        </a:spcBef>
                      </a:pPr>
                      <a:r>
                        <a:rPr sz="1100" spc="-5" dirty="0">
                          <a:latin typeface="Arial"/>
                          <a:cs typeface="Arial"/>
                        </a:rPr>
                        <a:t>-5.75</a:t>
                      </a:r>
                      <a:endParaRPr sz="1100">
                        <a:latin typeface="Arial"/>
                        <a:cs typeface="Arial"/>
                      </a:endParaRPr>
                    </a:p>
                  </a:txBody>
                  <a:tcPr marL="0" marR="0" marT="3175" marB="0"/>
                </a:tc>
                <a:extLst>
                  <a:ext uri="{0D108BD9-81ED-4DB2-BD59-A6C34878D82A}">
                    <a16:rowId xmlns:a16="http://schemas.microsoft.com/office/drawing/2014/main" val="10015"/>
                  </a:ext>
                </a:extLst>
              </a:tr>
              <a:tr h="177800">
                <a:tc>
                  <a:txBody>
                    <a:bodyPr/>
                    <a:lstStyle/>
                    <a:p>
                      <a:pPr algn="ctr">
                        <a:lnSpc>
                          <a:spcPct val="100000"/>
                        </a:lnSpc>
                        <a:spcBef>
                          <a:spcPts val="25"/>
                        </a:spcBef>
                      </a:pPr>
                      <a:r>
                        <a:rPr sz="1100" spc="-5" dirty="0">
                          <a:latin typeface="Arial"/>
                          <a:cs typeface="Arial"/>
                        </a:rPr>
                        <a:t>-5.53</a:t>
                      </a:r>
                      <a:endParaRPr sz="1100">
                        <a:latin typeface="Arial"/>
                        <a:cs typeface="Arial"/>
                      </a:endParaRPr>
                    </a:p>
                  </a:txBody>
                  <a:tcPr marL="0" marR="0" marT="3175" marB="0"/>
                </a:tc>
                <a:extLst>
                  <a:ext uri="{0D108BD9-81ED-4DB2-BD59-A6C34878D82A}">
                    <a16:rowId xmlns:a16="http://schemas.microsoft.com/office/drawing/2014/main" val="10016"/>
                  </a:ext>
                </a:extLst>
              </a:tr>
              <a:tr h="177800">
                <a:tc>
                  <a:txBody>
                    <a:bodyPr/>
                    <a:lstStyle/>
                    <a:p>
                      <a:pPr algn="ctr">
                        <a:lnSpc>
                          <a:spcPct val="100000"/>
                        </a:lnSpc>
                        <a:spcBef>
                          <a:spcPts val="25"/>
                        </a:spcBef>
                      </a:pPr>
                      <a:r>
                        <a:rPr sz="1100" spc="-5" dirty="0">
                          <a:latin typeface="Arial"/>
                          <a:cs typeface="Arial"/>
                        </a:rPr>
                        <a:t>-5.29</a:t>
                      </a:r>
                      <a:endParaRPr sz="1100">
                        <a:latin typeface="Arial"/>
                        <a:cs typeface="Arial"/>
                      </a:endParaRPr>
                    </a:p>
                  </a:txBody>
                  <a:tcPr marL="0" marR="0" marT="3175" marB="0"/>
                </a:tc>
                <a:extLst>
                  <a:ext uri="{0D108BD9-81ED-4DB2-BD59-A6C34878D82A}">
                    <a16:rowId xmlns:a16="http://schemas.microsoft.com/office/drawing/2014/main" val="10017"/>
                  </a:ext>
                </a:extLst>
              </a:tr>
              <a:tr h="165100">
                <a:tc>
                  <a:txBody>
                    <a:bodyPr/>
                    <a:lstStyle/>
                    <a:p>
                      <a:pPr algn="ctr">
                        <a:lnSpc>
                          <a:spcPts val="1235"/>
                        </a:lnSpc>
                        <a:spcBef>
                          <a:spcPts val="25"/>
                        </a:spcBef>
                      </a:pPr>
                      <a:r>
                        <a:rPr sz="1100" spc="-5" dirty="0">
                          <a:latin typeface="Arial"/>
                          <a:cs typeface="Arial"/>
                        </a:rPr>
                        <a:t>-5.01</a:t>
                      </a:r>
                      <a:endParaRPr sz="1100">
                        <a:latin typeface="Arial"/>
                        <a:cs typeface="Arial"/>
                      </a:endParaRPr>
                    </a:p>
                  </a:txBody>
                  <a:tcPr marL="0" marR="0" marT="3175" marB="0"/>
                </a:tc>
                <a:extLst>
                  <a:ext uri="{0D108BD9-81ED-4DB2-BD59-A6C34878D82A}">
                    <a16:rowId xmlns:a16="http://schemas.microsoft.com/office/drawing/2014/main" val="10018"/>
                  </a:ext>
                </a:extLst>
              </a:tr>
            </a:tbl>
          </a:graphicData>
        </a:graphic>
      </p:graphicFrame>
      <p:sp>
        <p:nvSpPr>
          <p:cNvPr id="23" name="object 23"/>
          <p:cNvSpPr/>
          <p:nvPr/>
        </p:nvSpPr>
        <p:spPr>
          <a:xfrm>
            <a:off x="6396228" y="697991"/>
            <a:ext cx="1452372" cy="1312163"/>
          </a:xfrm>
          <a:prstGeom prst="rect">
            <a:avLst/>
          </a:prstGeom>
          <a:blipFill>
            <a:blip r:embed="rId16" cstate="print"/>
            <a:stretch>
              <a:fillRect/>
            </a:stretch>
          </a:blipFill>
        </p:spPr>
        <p:txBody>
          <a:bodyPr wrap="square" lIns="0" tIns="0" rIns="0" bIns="0" rtlCol="0"/>
          <a:lstStyle/>
          <a:p>
            <a:endParaRPr/>
          </a:p>
        </p:txBody>
      </p:sp>
      <p:sp>
        <p:nvSpPr>
          <p:cNvPr id="24" name="object 24"/>
          <p:cNvSpPr/>
          <p:nvPr/>
        </p:nvSpPr>
        <p:spPr>
          <a:xfrm>
            <a:off x="6517385" y="720979"/>
            <a:ext cx="1224280" cy="1177925"/>
          </a:xfrm>
          <a:custGeom>
            <a:avLst/>
            <a:gdLst/>
            <a:ahLst/>
            <a:cxnLst/>
            <a:rect l="l" t="t" r="r" b="b"/>
            <a:pathLst>
              <a:path w="1224279" h="1177925">
                <a:moveTo>
                  <a:pt x="72898" y="1100328"/>
                </a:moveTo>
                <a:lnTo>
                  <a:pt x="0" y="1147699"/>
                </a:lnTo>
                <a:lnTo>
                  <a:pt x="81661" y="1177544"/>
                </a:lnTo>
                <a:lnTo>
                  <a:pt x="78879" y="1153033"/>
                </a:lnTo>
                <a:lnTo>
                  <a:pt x="66675" y="1153033"/>
                </a:lnTo>
                <a:lnTo>
                  <a:pt x="61975" y="1127633"/>
                </a:lnTo>
                <a:lnTo>
                  <a:pt x="75712" y="1125130"/>
                </a:lnTo>
                <a:lnTo>
                  <a:pt x="72898" y="1100328"/>
                </a:lnTo>
                <a:close/>
              </a:path>
              <a:path w="1224279" h="1177925">
                <a:moveTo>
                  <a:pt x="75712" y="1125130"/>
                </a:moveTo>
                <a:lnTo>
                  <a:pt x="61975" y="1127633"/>
                </a:lnTo>
                <a:lnTo>
                  <a:pt x="66675" y="1153033"/>
                </a:lnTo>
                <a:lnTo>
                  <a:pt x="78632" y="1150854"/>
                </a:lnTo>
                <a:lnTo>
                  <a:pt x="75712" y="1125130"/>
                </a:lnTo>
                <a:close/>
              </a:path>
              <a:path w="1224279" h="1177925">
                <a:moveTo>
                  <a:pt x="78632" y="1150854"/>
                </a:moveTo>
                <a:lnTo>
                  <a:pt x="66675" y="1153033"/>
                </a:lnTo>
                <a:lnTo>
                  <a:pt x="78879" y="1153033"/>
                </a:lnTo>
                <a:lnTo>
                  <a:pt x="78632" y="1150854"/>
                </a:lnTo>
                <a:close/>
              </a:path>
              <a:path w="1224279" h="1177925">
                <a:moveTo>
                  <a:pt x="857377" y="0"/>
                </a:moveTo>
                <a:lnTo>
                  <a:pt x="804545" y="7874"/>
                </a:lnTo>
                <a:lnTo>
                  <a:pt x="753364" y="29845"/>
                </a:lnTo>
                <a:lnTo>
                  <a:pt x="720598" y="51562"/>
                </a:lnTo>
                <a:lnTo>
                  <a:pt x="689102" y="78232"/>
                </a:lnTo>
                <a:lnTo>
                  <a:pt x="659130" y="109347"/>
                </a:lnTo>
                <a:lnTo>
                  <a:pt x="630936" y="144653"/>
                </a:lnTo>
                <a:lnTo>
                  <a:pt x="604520" y="183515"/>
                </a:lnTo>
                <a:lnTo>
                  <a:pt x="580390" y="225806"/>
                </a:lnTo>
                <a:lnTo>
                  <a:pt x="558546" y="271145"/>
                </a:lnTo>
                <a:lnTo>
                  <a:pt x="539496" y="318770"/>
                </a:lnTo>
                <a:lnTo>
                  <a:pt x="523240" y="368554"/>
                </a:lnTo>
                <a:lnTo>
                  <a:pt x="510159" y="419988"/>
                </a:lnTo>
                <a:lnTo>
                  <a:pt x="500507" y="472694"/>
                </a:lnTo>
                <a:lnTo>
                  <a:pt x="494538" y="526288"/>
                </a:lnTo>
                <a:lnTo>
                  <a:pt x="492487" y="580644"/>
                </a:lnTo>
                <a:lnTo>
                  <a:pt x="491871" y="605790"/>
                </a:lnTo>
                <a:lnTo>
                  <a:pt x="486283" y="657351"/>
                </a:lnTo>
                <a:lnTo>
                  <a:pt x="475488" y="708533"/>
                </a:lnTo>
                <a:lnTo>
                  <a:pt x="459740" y="758698"/>
                </a:lnTo>
                <a:lnTo>
                  <a:pt x="439420" y="807593"/>
                </a:lnTo>
                <a:lnTo>
                  <a:pt x="415036" y="854583"/>
                </a:lnTo>
                <a:lnTo>
                  <a:pt x="386715" y="899413"/>
                </a:lnTo>
                <a:lnTo>
                  <a:pt x="355092" y="941578"/>
                </a:lnTo>
                <a:lnTo>
                  <a:pt x="320294" y="980567"/>
                </a:lnTo>
                <a:lnTo>
                  <a:pt x="282829" y="1016254"/>
                </a:lnTo>
                <a:lnTo>
                  <a:pt x="243078" y="1047876"/>
                </a:lnTo>
                <a:lnTo>
                  <a:pt x="201295" y="1075309"/>
                </a:lnTo>
                <a:lnTo>
                  <a:pt x="158242" y="1098042"/>
                </a:lnTo>
                <a:lnTo>
                  <a:pt x="113792" y="1115568"/>
                </a:lnTo>
                <a:lnTo>
                  <a:pt x="75712" y="1125130"/>
                </a:lnTo>
                <a:lnTo>
                  <a:pt x="78632" y="1150854"/>
                </a:lnTo>
                <a:lnTo>
                  <a:pt x="121285" y="1140333"/>
                </a:lnTo>
                <a:lnTo>
                  <a:pt x="168275" y="1121791"/>
                </a:lnTo>
                <a:lnTo>
                  <a:pt x="213995" y="1097915"/>
                </a:lnTo>
                <a:lnTo>
                  <a:pt x="257810" y="1069213"/>
                </a:lnTo>
                <a:lnTo>
                  <a:pt x="299339" y="1036193"/>
                </a:lnTo>
                <a:lnTo>
                  <a:pt x="338573" y="998855"/>
                </a:lnTo>
                <a:lnTo>
                  <a:pt x="374777" y="958469"/>
                </a:lnTo>
                <a:lnTo>
                  <a:pt x="407797" y="914526"/>
                </a:lnTo>
                <a:lnTo>
                  <a:pt x="437261" y="867918"/>
                </a:lnTo>
                <a:lnTo>
                  <a:pt x="462788" y="819023"/>
                </a:lnTo>
                <a:lnTo>
                  <a:pt x="483997" y="768096"/>
                </a:lnTo>
                <a:lnTo>
                  <a:pt x="500380" y="715772"/>
                </a:lnTo>
                <a:lnTo>
                  <a:pt x="511810" y="662178"/>
                </a:lnTo>
                <a:lnTo>
                  <a:pt x="517652" y="607822"/>
                </a:lnTo>
                <a:lnTo>
                  <a:pt x="518922" y="553847"/>
                </a:lnTo>
                <a:lnTo>
                  <a:pt x="520446" y="527812"/>
                </a:lnTo>
                <a:lnTo>
                  <a:pt x="526288" y="476123"/>
                </a:lnTo>
                <a:lnTo>
                  <a:pt x="535686" y="425196"/>
                </a:lnTo>
                <a:lnTo>
                  <a:pt x="548259" y="375285"/>
                </a:lnTo>
                <a:lnTo>
                  <a:pt x="564007" y="327151"/>
                </a:lnTo>
                <a:lnTo>
                  <a:pt x="582549" y="281050"/>
                </a:lnTo>
                <a:lnTo>
                  <a:pt x="603504" y="237617"/>
                </a:lnTo>
                <a:lnTo>
                  <a:pt x="626872" y="196850"/>
                </a:lnTo>
                <a:lnTo>
                  <a:pt x="652018" y="159512"/>
                </a:lnTo>
                <a:lnTo>
                  <a:pt x="678942" y="125857"/>
                </a:lnTo>
                <a:lnTo>
                  <a:pt x="707263" y="96647"/>
                </a:lnTo>
                <a:lnTo>
                  <a:pt x="736727" y="71882"/>
                </a:lnTo>
                <a:lnTo>
                  <a:pt x="782066" y="44196"/>
                </a:lnTo>
                <a:lnTo>
                  <a:pt x="828167" y="28701"/>
                </a:lnTo>
                <a:lnTo>
                  <a:pt x="858774" y="25908"/>
                </a:lnTo>
                <a:lnTo>
                  <a:pt x="1008239" y="25908"/>
                </a:lnTo>
                <a:lnTo>
                  <a:pt x="990854" y="20066"/>
                </a:lnTo>
                <a:lnTo>
                  <a:pt x="942340" y="8000"/>
                </a:lnTo>
                <a:lnTo>
                  <a:pt x="891921" y="1270"/>
                </a:lnTo>
                <a:lnTo>
                  <a:pt x="874776" y="254"/>
                </a:lnTo>
                <a:lnTo>
                  <a:pt x="857377" y="0"/>
                </a:lnTo>
                <a:close/>
              </a:path>
              <a:path w="1224279" h="1177925">
                <a:moveTo>
                  <a:pt x="1172955" y="171868"/>
                </a:moveTo>
                <a:lnTo>
                  <a:pt x="1149985" y="179197"/>
                </a:lnTo>
                <a:lnTo>
                  <a:pt x="1210691" y="241426"/>
                </a:lnTo>
                <a:lnTo>
                  <a:pt x="1219410" y="185293"/>
                </a:lnTo>
                <a:lnTo>
                  <a:pt x="1179322" y="185293"/>
                </a:lnTo>
                <a:lnTo>
                  <a:pt x="1172955" y="171868"/>
                </a:lnTo>
                <a:close/>
              </a:path>
              <a:path w="1224279" h="1177925">
                <a:moveTo>
                  <a:pt x="1197855" y="163924"/>
                </a:moveTo>
                <a:lnTo>
                  <a:pt x="1172955" y="171868"/>
                </a:lnTo>
                <a:lnTo>
                  <a:pt x="1179322" y="185293"/>
                </a:lnTo>
                <a:lnTo>
                  <a:pt x="1202690" y="174117"/>
                </a:lnTo>
                <a:lnTo>
                  <a:pt x="1197855" y="163924"/>
                </a:lnTo>
                <a:close/>
              </a:path>
              <a:path w="1224279" h="1177925">
                <a:moveTo>
                  <a:pt x="1224026" y="155575"/>
                </a:moveTo>
                <a:lnTo>
                  <a:pt x="1197855" y="163924"/>
                </a:lnTo>
                <a:lnTo>
                  <a:pt x="1202690" y="174117"/>
                </a:lnTo>
                <a:lnTo>
                  <a:pt x="1179322" y="185293"/>
                </a:lnTo>
                <a:lnTo>
                  <a:pt x="1219410" y="185293"/>
                </a:lnTo>
                <a:lnTo>
                  <a:pt x="1224026" y="155575"/>
                </a:lnTo>
                <a:close/>
              </a:path>
              <a:path w="1224279" h="1177925">
                <a:moveTo>
                  <a:pt x="1169340" y="164246"/>
                </a:moveTo>
                <a:lnTo>
                  <a:pt x="1172955" y="171868"/>
                </a:lnTo>
                <a:lnTo>
                  <a:pt x="1193374" y="165354"/>
                </a:lnTo>
                <a:lnTo>
                  <a:pt x="1170178" y="165354"/>
                </a:lnTo>
                <a:lnTo>
                  <a:pt x="1169340" y="164246"/>
                </a:lnTo>
                <a:close/>
              </a:path>
              <a:path w="1224279" h="1177925">
                <a:moveTo>
                  <a:pt x="1168781" y="163068"/>
                </a:moveTo>
                <a:lnTo>
                  <a:pt x="1169340" y="164246"/>
                </a:lnTo>
                <a:lnTo>
                  <a:pt x="1170178" y="165354"/>
                </a:lnTo>
                <a:lnTo>
                  <a:pt x="1168781" y="163068"/>
                </a:lnTo>
                <a:close/>
              </a:path>
              <a:path w="1224279" h="1177925">
                <a:moveTo>
                  <a:pt x="1197449" y="163068"/>
                </a:moveTo>
                <a:lnTo>
                  <a:pt x="1168781" y="163068"/>
                </a:lnTo>
                <a:lnTo>
                  <a:pt x="1170178" y="165354"/>
                </a:lnTo>
                <a:lnTo>
                  <a:pt x="1193374" y="165354"/>
                </a:lnTo>
                <a:lnTo>
                  <a:pt x="1197855" y="163924"/>
                </a:lnTo>
                <a:lnTo>
                  <a:pt x="1197449" y="163068"/>
                </a:lnTo>
                <a:close/>
              </a:path>
              <a:path w="1224279" h="1177925">
                <a:moveTo>
                  <a:pt x="1008239" y="25908"/>
                </a:moveTo>
                <a:lnTo>
                  <a:pt x="858774" y="25908"/>
                </a:lnTo>
                <a:lnTo>
                  <a:pt x="874395" y="26162"/>
                </a:lnTo>
                <a:lnTo>
                  <a:pt x="890397" y="27178"/>
                </a:lnTo>
                <a:lnTo>
                  <a:pt x="937895" y="33655"/>
                </a:lnTo>
                <a:lnTo>
                  <a:pt x="984250" y="45085"/>
                </a:lnTo>
                <a:lnTo>
                  <a:pt x="1042162" y="67056"/>
                </a:lnTo>
                <a:lnTo>
                  <a:pt x="1093851" y="95376"/>
                </a:lnTo>
                <a:lnTo>
                  <a:pt x="1127252" y="119887"/>
                </a:lnTo>
                <a:lnTo>
                  <a:pt x="1155065" y="146685"/>
                </a:lnTo>
                <a:lnTo>
                  <a:pt x="1169340" y="164246"/>
                </a:lnTo>
                <a:lnTo>
                  <a:pt x="1168781" y="163068"/>
                </a:lnTo>
                <a:lnTo>
                  <a:pt x="1197449" y="163068"/>
                </a:lnTo>
                <a:lnTo>
                  <a:pt x="1192149" y="151892"/>
                </a:lnTo>
                <a:lnTo>
                  <a:pt x="1164336" y="118872"/>
                </a:lnTo>
                <a:lnTo>
                  <a:pt x="1131824" y="90550"/>
                </a:lnTo>
                <a:lnTo>
                  <a:pt x="1080516" y="57404"/>
                </a:lnTo>
                <a:lnTo>
                  <a:pt x="1022223" y="30607"/>
                </a:lnTo>
                <a:lnTo>
                  <a:pt x="1008239" y="25908"/>
                </a:lnTo>
                <a:close/>
              </a:path>
            </a:pathLst>
          </a:custGeom>
          <a:solidFill>
            <a:srgbClr val="4F81BC"/>
          </a:solidFill>
        </p:spPr>
        <p:txBody>
          <a:bodyPr wrap="square" lIns="0" tIns="0" rIns="0" bIns="0" rtlCol="0"/>
          <a:lstStyle/>
          <a:p>
            <a:endParaRPr/>
          </a:p>
        </p:txBody>
      </p:sp>
      <p:sp>
        <p:nvSpPr>
          <p:cNvPr id="25" name="object 25"/>
          <p:cNvSpPr/>
          <p:nvPr/>
        </p:nvSpPr>
        <p:spPr>
          <a:xfrm>
            <a:off x="6396228" y="696468"/>
            <a:ext cx="2040635" cy="2200655"/>
          </a:xfrm>
          <a:prstGeom prst="rect">
            <a:avLst/>
          </a:prstGeom>
          <a:blipFill>
            <a:blip r:embed="rId17" cstate="print"/>
            <a:stretch>
              <a:fillRect/>
            </a:stretch>
          </a:blipFill>
        </p:spPr>
        <p:txBody>
          <a:bodyPr wrap="square" lIns="0" tIns="0" rIns="0" bIns="0" rtlCol="0"/>
          <a:lstStyle/>
          <a:p>
            <a:endParaRPr/>
          </a:p>
        </p:txBody>
      </p:sp>
      <p:sp>
        <p:nvSpPr>
          <p:cNvPr id="26" name="object 26"/>
          <p:cNvSpPr/>
          <p:nvPr/>
        </p:nvSpPr>
        <p:spPr>
          <a:xfrm>
            <a:off x="6517385" y="719327"/>
            <a:ext cx="1803400" cy="2070100"/>
          </a:xfrm>
          <a:custGeom>
            <a:avLst/>
            <a:gdLst/>
            <a:ahLst/>
            <a:cxnLst/>
            <a:rect l="l" t="t" r="r" b="b"/>
            <a:pathLst>
              <a:path w="1803400" h="2070100">
                <a:moveTo>
                  <a:pt x="74549" y="1992376"/>
                </a:moveTo>
                <a:lnTo>
                  <a:pt x="0" y="2037080"/>
                </a:lnTo>
                <a:lnTo>
                  <a:pt x="80518" y="2069846"/>
                </a:lnTo>
                <a:lnTo>
                  <a:pt x="78600" y="2044954"/>
                </a:lnTo>
                <a:lnTo>
                  <a:pt x="66294" y="2044954"/>
                </a:lnTo>
                <a:lnTo>
                  <a:pt x="62865" y="2019300"/>
                </a:lnTo>
                <a:lnTo>
                  <a:pt x="76483" y="2017487"/>
                </a:lnTo>
                <a:lnTo>
                  <a:pt x="74549" y="1992376"/>
                </a:lnTo>
                <a:close/>
              </a:path>
              <a:path w="1803400" h="2070100">
                <a:moveTo>
                  <a:pt x="76483" y="2017487"/>
                </a:moveTo>
                <a:lnTo>
                  <a:pt x="62865" y="2019300"/>
                </a:lnTo>
                <a:lnTo>
                  <a:pt x="66294" y="2044954"/>
                </a:lnTo>
                <a:lnTo>
                  <a:pt x="78474" y="2043326"/>
                </a:lnTo>
                <a:lnTo>
                  <a:pt x="76483" y="2017487"/>
                </a:lnTo>
                <a:close/>
              </a:path>
              <a:path w="1803400" h="2070100">
                <a:moveTo>
                  <a:pt x="78474" y="2043326"/>
                </a:moveTo>
                <a:lnTo>
                  <a:pt x="66294" y="2044954"/>
                </a:lnTo>
                <a:lnTo>
                  <a:pt x="78600" y="2044954"/>
                </a:lnTo>
                <a:lnTo>
                  <a:pt x="78474" y="2043326"/>
                </a:lnTo>
                <a:close/>
              </a:path>
              <a:path w="1803400" h="2070100">
                <a:moveTo>
                  <a:pt x="1309116" y="0"/>
                </a:moveTo>
                <a:lnTo>
                  <a:pt x="1260348" y="6350"/>
                </a:lnTo>
                <a:lnTo>
                  <a:pt x="1224280" y="18796"/>
                </a:lnTo>
                <a:lnTo>
                  <a:pt x="1189101" y="37211"/>
                </a:lnTo>
                <a:lnTo>
                  <a:pt x="1154557" y="61341"/>
                </a:lnTo>
                <a:lnTo>
                  <a:pt x="1121029" y="90932"/>
                </a:lnTo>
                <a:lnTo>
                  <a:pt x="1077976" y="137795"/>
                </a:lnTo>
                <a:lnTo>
                  <a:pt x="1036955" y="192659"/>
                </a:lnTo>
                <a:lnTo>
                  <a:pt x="998347" y="255016"/>
                </a:lnTo>
                <a:lnTo>
                  <a:pt x="979932" y="288544"/>
                </a:lnTo>
                <a:lnTo>
                  <a:pt x="962152" y="323723"/>
                </a:lnTo>
                <a:lnTo>
                  <a:pt x="945134" y="360552"/>
                </a:lnTo>
                <a:lnTo>
                  <a:pt x="929005" y="398525"/>
                </a:lnTo>
                <a:lnTo>
                  <a:pt x="913638" y="437896"/>
                </a:lnTo>
                <a:lnTo>
                  <a:pt x="899160" y="478409"/>
                </a:lnTo>
                <a:lnTo>
                  <a:pt x="885444" y="520064"/>
                </a:lnTo>
                <a:lnTo>
                  <a:pt x="872871" y="562737"/>
                </a:lnTo>
                <a:lnTo>
                  <a:pt x="861187" y="606298"/>
                </a:lnTo>
                <a:lnTo>
                  <a:pt x="850646" y="650748"/>
                </a:lnTo>
                <a:lnTo>
                  <a:pt x="841121" y="695833"/>
                </a:lnTo>
                <a:lnTo>
                  <a:pt x="832612" y="741680"/>
                </a:lnTo>
                <a:lnTo>
                  <a:pt x="825500" y="788035"/>
                </a:lnTo>
                <a:lnTo>
                  <a:pt x="819404" y="834898"/>
                </a:lnTo>
                <a:lnTo>
                  <a:pt x="814578" y="882142"/>
                </a:lnTo>
                <a:lnTo>
                  <a:pt x="811149" y="929639"/>
                </a:lnTo>
                <a:lnTo>
                  <a:pt x="809107" y="977773"/>
                </a:lnTo>
                <a:lnTo>
                  <a:pt x="808228" y="1024509"/>
                </a:lnTo>
                <a:lnTo>
                  <a:pt x="807974" y="1047876"/>
                </a:lnTo>
                <a:lnTo>
                  <a:pt x="807085" y="1071245"/>
                </a:lnTo>
                <a:lnTo>
                  <a:pt x="803656" y="1117854"/>
                </a:lnTo>
                <a:lnTo>
                  <a:pt x="797941" y="1164463"/>
                </a:lnTo>
                <a:lnTo>
                  <a:pt x="790067" y="1210818"/>
                </a:lnTo>
                <a:lnTo>
                  <a:pt x="780288" y="1256792"/>
                </a:lnTo>
                <a:lnTo>
                  <a:pt x="768350" y="1302258"/>
                </a:lnTo>
                <a:lnTo>
                  <a:pt x="754380" y="1347216"/>
                </a:lnTo>
                <a:lnTo>
                  <a:pt x="738632" y="1391666"/>
                </a:lnTo>
                <a:lnTo>
                  <a:pt x="721106" y="1435227"/>
                </a:lnTo>
                <a:lnTo>
                  <a:pt x="701929" y="1478026"/>
                </a:lnTo>
                <a:lnTo>
                  <a:pt x="680974" y="1519936"/>
                </a:lnTo>
                <a:lnTo>
                  <a:pt x="658622" y="1560830"/>
                </a:lnTo>
                <a:lnTo>
                  <a:pt x="634746" y="1600581"/>
                </a:lnTo>
                <a:lnTo>
                  <a:pt x="609346" y="1639189"/>
                </a:lnTo>
                <a:lnTo>
                  <a:pt x="582676" y="1676400"/>
                </a:lnTo>
                <a:lnTo>
                  <a:pt x="554736" y="1712341"/>
                </a:lnTo>
                <a:lnTo>
                  <a:pt x="525653" y="1746758"/>
                </a:lnTo>
                <a:lnTo>
                  <a:pt x="495427" y="1779651"/>
                </a:lnTo>
                <a:lnTo>
                  <a:pt x="464185" y="1810893"/>
                </a:lnTo>
                <a:lnTo>
                  <a:pt x="432054" y="1840230"/>
                </a:lnTo>
                <a:lnTo>
                  <a:pt x="399034" y="1867789"/>
                </a:lnTo>
                <a:lnTo>
                  <a:pt x="365125" y="1893570"/>
                </a:lnTo>
                <a:lnTo>
                  <a:pt x="330581" y="1917192"/>
                </a:lnTo>
                <a:lnTo>
                  <a:pt x="295275" y="1938782"/>
                </a:lnTo>
                <a:lnTo>
                  <a:pt x="259461" y="1958086"/>
                </a:lnTo>
                <a:lnTo>
                  <a:pt x="223393" y="1974977"/>
                </a:lnTo>
                <a:lnTo>
                  <a:pt x="186563" y="1989582"/>
                </a:lnTo>
                <a:lnTo>
                  <a:pt x="149733" y="2001774"/>
                </a:lnTo>
                <a:lnTo>
                  <a:pt x="112522" y="2011426"/>
                </a:lnTo>
                <a:lnTo>
                  <a:pt x="76483" y="2017487"/>
                </a:lnTo>
                <a:lnTo>
                  <a:pt x="78474" y="2043326"/>
                </a:lnTo>
                <a:lnTo>
                  <a:pt x="117729" y="2036699"/>
                </a:lnTo>
                <a:lnTo>
                  <a:pt x="156591" y="2026793"/>
                </a:lnTo>
                <a:lnTo>
                  <a:pt x="195199" y="2014093"/>
                </a:lnTo>
                <a:lnTo>
                  <a:pt x="233299" y="1998980"/>
                </a:lnTo>
                <a:lnTo>
                  <a:pt x="270891" y="1981327"/>
                </a:lnTo>
                <a:lnTo>
                  <a:pt x="307848" y="1961388"/>
                </a:lnTo>
                <a:lnTo>
                  <a:pt x="344170" y="1939290"/>
                </a:lnTo>
                <a:lnTo>
                  <a:pt x="379730" y="1914906"/>
                </a:lnTo>
                <a:lnTo>
                  <a:pt x="414655" y="1888490"/>
                </a:lnTo>
                <a:lnTo>
                  <a:pt x="448564" y="1860169"/>
                </a:lnTo>
                <a:lnTo>
                  <a:pt x="481711" y="1829943"/>
                </a:lnTo>
                <a:lnTo>
                  <a:pt x="513715" y="1797939"/>
                </a:lnTo>
                <a:lnTo>
                  <a:pt x="544703" y="1764284"/>
                </a:lnTo>
                <a:lnTo>
                  <a:pt x="574548" y="1729105"/>
                </a:lnTo>
                <a:lnTo>
                  <a:pt x="603123" y="1692402"/>
                </a:lnTo>
                <a:lnTo>
                  <a:pt x="630428" y="1654175"/>
                </a:lnTo>
                <a:lnTo>
                  <a:pt x="656336" y="1614805"/>
                </a:lnTo>
                <a:lnTo>
                  <a:pt x="680847" y="1574165"/>
                </a:lnTo>
                <a:lnTo>
                  <a:pt x="703707" y="1532382"/>
                </a:lnTo>
                <a:lnTo>
                  <a:pt x="725170" y="1489583"/>
                </a:lnTo>
                <a:lnTo>
                  <a:pt x="744728" y="1445895"/>
                </a:lnTo>
                <a:lnTo>
                  <a:pt x="762635" y="1401318"/>
                </a:lnTo>
                <a:lnTo>
                  <a:pt x="778764" y="1355979"/>
                </a:lnTo>
                <a:lnTo>
                  <a:pt x="792988" y="1309878"/>
                </a:lnTo>
                <a:lnTo>
                  <a:pt x="805307" y="1263396"/>
                </a:lnTo>
                <a:lnTo>
                  <a:pt x="815467" y="1216152"/>
                </a:lnTo>
                <a:lnTo>
                  <a:pt x="823595" y="1168781"/>
                </a:lnTo>
                <a:lnTo>
                  <a:pt x="829310" y="1120902"/>
                </a:lnTo>
                <a:lnTo>
                  <a:pt x="832993" y="1072769"/>
                </a:lnTo>
                <a:lnTo>
                  <a:pt x="834898" y="977773"/>
                </a:lnTo>
                <a:lnTo>
                  <a:pt x="837057" y="930783"/>
                </a:lnTo>
                <a:lnTo>
                  <a:pt x="840486" y="884047"/>
                </a:lnTo>
                <a:lnTo>
                  <a:pt x="845185" y="837564"/>
                </a:lnTo>
                <a:lnTo>
                  <a:pt x="851154" y="791337"/>
                </a:lnTo>
                <a:lnTo>
                  <a:pt x="858266" y="745744"/>
                </a:lnTo>
                <a:lnTo>
                  <a:pt x="866521" y="700532"/>
                </a:lnTo>
                <a:lnTo>
                  <a:pt x="876046" y="656082"/>
                </a:lnTo>
                <a:lnTo>
                  <a:pt x="886460" y="612267"/>
                </a:lnTo>
                <a:lnTo>
                  <a:pt x="897890" y="569468"/>
                </a:lnTo>
                <a:lnTo>
                  <a:pt x="910336" y="527304"/>
                </a:lnTo>
                <a:lnTo>
                  <a:pt x="923798" y="486537"/>
                </a:lnTo>
                <a:lnTo>
                  <a:pt x="938022" y="446659"/>
                </a:lnTo>
                <a:lnTo>
                  <a:pt x="953135" y="407924"/>
                </a:lnTo>
                <a:lnTo>
                  <a:pt x="969010" y="370586"/>
                </a:lnTo>
                <a:lnTo>
                  <a:pt x="985647" y="334645"/>
                </a:lnTo>
                <a:lnTo>
                  <a:pt x="1003046" y="300227"/>
                </a:lnTo>
                <a:lnTo>
                  <a:pt x="1039495" y="236220"/>
                </a:lnTo>
                <a:lnTo>
                  <a:pt x="1078357" y="179324"/>
                </a:lnTo>
                <a:lnTo>
                  <a:pt x="1118743" y="130301"/>
                </a:lnTo>
                <a:lnTo>
                  <a:pt x="1149985" y="99313"/>
                </a:lnTo>
                <a:lnTo>
                  <a:pt x="1181735" y="73279"/>
                </a:lnTo>
                <a:lnTo>
                  <a:pt x="1213866" y="52705"/>
                </a:lnTo>
                <a:lnTo>
                  <a:pt x="1256665" y="34289"/>
                </a:lnTo>
                <a:lnTo>
                  <a:pt x="1299337" y="26288"/>
                </a:lnTo>
                <a:lnTo>
                  <a:pt x="1310005" y="25908"/>
                </a:lnTo>
                <a:lnTo>
                  <a:pt x="1516058" y="25908"/>
                </a:lnTo>
                <a:lnTo>
                  <a:pt x="1491234" y="19812"/>
                </a:lnTo>
                <a:lnTo>
                  <a:pt x="1447292" y="11430"/>
                </a:lnTo>
                <a:lnTo>
                  <a:pt x="1401953" y="5207"/>
                </a:lnTo>
                <a:lnTo>
                  <a:pt x="1355852" y="1397"/>
                </a:lnTo>
                <a:lnTo>
                  <a:pt x="1332611" y="254"/>
                </a:lnTo>
                <a:lnTo>
                  <a:pt x="1309116" y="0"/>
                </a:lnTo>
                <a:close/>
              </a:path>
              <a:path w="1803400" h="2070100">
                <a:moveTo>
                  <a:pt x="1754853" y="175485"/>
                </a:moveTo>
                <a:lnTo>
                  <a:pt x="1731645" y="185420"/>
                </a:lnTo>
                <a:lnTo>
                  <a:pt x="1797939" y="241554"/>
                </a:lnTo>
                <a:lnTo>
                  <a:pt x="1801171" y="187706"/>
                </a:lnTo>
                <a:lnTo>
                  <a:pt x="1760855" y="187706"/>
                </a:lnTo>
                <a:lnTo>
                  <a:pt x="1754853" y="175485"/>
                </a:lnTo>
                <a:close/>
              </a:path>
              <a:path w="1803400" h="2070100">
                <a:moveTo>
                  <a:pt x="1754911" y="175460"/>
                </a:moveTo>
                <a:lnTo>
                  <a:pt x="1760855" y="187706"/>
                </a:lnTo>
                <a:lnTo>
                  <a:pt x="1783321" y="176657"/>
                </a:lnTo>
                <a:lnTo>
                  <a:pt x="1756029" y="176657"/>
                </a:lnTo>
                <a:lnTo>
                  <a:pt x="1754911" y="175460"/>
                </a:lnTo>
                <a:close/>
              </a:path>
              <a:path w="1803400" h="2070100">
                <a:moveTo>
                  <a:pt x="1803146" y="154812"/>
                </a:moveTo>
                <a:lnTo>
                  <a:pt x="1778695" y="165279"/>
                </a:lnTo>
                <a:lnTo>
                  <a:pt x="1784096" y="176275"/>
                </a:lnTo>
                <a:lnTo>
                  <a:pt x="1760855" y="187706"/>
                </a:lnTo>
                <a:lnTo>
                  <a:pt x="1801171" y="187706"/>
                </a:lnTo>
                <a:lnTo>
                  <a:pt x="1803146" y="154812"/>
                </a:lnTo>
                <a:close/>
              </a:path>
              <a:path w="1803400" h="2070100">
                <a:moveTo>
                  <a:pt x="1755146" y="175359"/>
                </a:moveTo>
                <a:lnTo>
                  <a:pt x="1754911" y="175460"/>
                </a:lnTo>
                <a:lnTo>
                  <a:pt x="1756029" y="176657"/>
                </a:lnTo>
                <a:lnTo>
                  <a:pt x="1755146" y="175359"/>
                </a:lnTo>
                <a:close/>
              </a:path>
              <a:path w="1803400" h="2070100">
                <a:moveTo>
                  <a:pt x="1778695" y="165279"/>
                </a:moveTo>
                <a:lnTo>
                  <a:pt x="1755278" y="175303"/>
                </a:lnTo>
                <a:lnTo>
                  <a:pt x="1755232" y="175485"/>
                </a:lnTo>
                <a:lnTo>
                  <a:pt x="1756029" y="176657"/>
                </a:lnTo>
                <a:lnTo>
                  <a:pt x="1783321" y="176657"/>
                </a:lnTo>
                <a:lnTo>
                  <a:pt x="1784096" y="176275"/>
                </a:lnTo>
                <a:lnTo>
                  <a:pt x="1778695" y="165279"/>
                </a:lnTo>
                <a:close/>
              </a:path>
              <a:path w="1803400" h="2070100">
                <a:moveTo>
                  <a:pt x="1753870" y="173482"/>
                </a:moveTo>
                <a:lnTo>
                  <a:pt x="1754764" y="175303"/>
                </a:lnTo>
                <a:lnTo>
                  <a:pt x="1754911" y="175460"/>
                </a:lnTo>
                <a:lnTo>
                  <a:pt x="1755146" y="175359"/>
                </a:lnTo>
                <a:lnTo>
                  <a:pt x="1753870" y="173482"/>
                </a:lnTo>
                <a:close/>
              </a:path>
              <a:path w="1803400" h="2070100">
                <a:moveTo>
                  <a:pt x="1759533" y="173482"/>
                </a:moveTo>
                <a:lnTo>
                  <a:pt x="1753870" y="173482"/>
                </a:lnTo>
                <a:lnTo>
                  <a:pt x="1755146" y="175359"/>
                </a:lnTo>
                <a:lnTo>
                  <a:pt x="1759533" y="173482"/>
                </a:lnTo>
                <a:close/>
              </a:path>
              <a:path w="1803400" h="2070100">
                <a:moveTo>
                  <a:pt x="1516058" y="25908"/>
                </a:moveTo>
                <a:lnTo>
                  <a:pt x="1310005" y="25908"/>
                </a:lnTo>
                <a:lnTo>
                  <a:pt x="1332230" y="26162"/>
                </a:lnTo>
                <a:lnTo>
                  <a:pt x="1354709" y="27177"/>
                </a:lnTo>
                <a:lnTo>
                  <a:pt x="1399413" y="30987"/>
                </a:lnTo>
                <a:lnTo>
                  <a:pt x="1443355" y="37084"/>
                </a:lnTo>
                <a:lnTo>
                  <a:pt x="1486408" y="45338"/>
                </a:lnTo>
                <a:lnTo>
                  <a:pt x="1527937" y="55499"/>
                </a:lnTo>
                <a:lnTo>
                  <a:pt x="1567688" y="67563"/>
                </a:lnTo>
                <a:lnTo>
                  <a:pt x="1605026" y="81152"/>
                </a:lnTo>
                <a:lnTo>
                  <a:pt x="1640078" y="96138"/>
                </a:lnTo>
                <a:lnTo>
                  <a:pt x="1686814" y="121158"/>
                </a:lnTo>
                <a:lnTo>
                  <a:pt x="1725930" y="148209"/>
                </a:lnTo>
                <a:lnTo>
                  <a:pt x="1754764" y="175303"/>
                </a:lnTo>
                <a:lnTo>
                  <a:pt x="1753870" y="173482"/>
                </a:lnTo>
                <a:lnTo>
                  <a:pt x="1759533" y="173482"/>
                </a:lnTo>
                <a:lnTo>
                  <a:pt x="1778695" y="165279"/>
                </a:lnTo>
                <a:lnTo>
                  <a:pt x="1777111" y="162051"/>
                </a:lnTo>
                <a:lnTo>
                  <a:pt x="1776476" y="160909"/>
                </a:lnTo>
                <a:lnTo>
                  <a:pt x="1775714" y="159766"/>
                </a:lnTo>
                <a:lnTo>
                  <a:pt x="1774825" y="158876"/>
                </a:lnTo>
                <a:lnTo>
                  <a:pt x="1764792" y="148209"/>
                </a:lnTo>
                <a:lnTo>
                  <a:pt x="1728597" y="117601"/>
                </a:lnTo>
                <a:lnTo>
                  <a:pt x="1684147" y="89662"/>
                </a:lnTo>
                <a:lnTo>
                  <a:pt x="1632712" y="64516"/>
                </a:lnTo>
                <a:lnTo>
                  <a:pt x="1594993" y="49657"/>
                </a:lnTo>
                <a:lnTo>
                  <a:pt x="1534160" y="30352"/>
                </a:lnTo>
                <a:lnTo>
                  <a:pt x="1516058" y="25908"/>
                </a:lnTo>
                <a:close/>
              </a:path>
            </a:pathLst>
          </a:custGeom>
          <a:solidFill>
            <a:srgbClr val="4F81BC"/>
          </a:solidFill>
        </p:spPr>
        <p:txBody>
          <a:bodyPr wrap="square" lIns="0" tIns="0" rIns="0" bIns="0" rtlCol="0"/>
          <a:lstStyle/>
          <a:p>
            <a:endParaRPr/>
          </a:p>
        </p:txBody>
      </p:sp>
      <p:sp>
        <p:nvSpPr>
          <p:cNvPr id="27" name="object 27"/>
          <p:cNvSpPr/>
          <p:nvPr/>
        </p:nvSpPr>
        <p:spPr>
          <a:xfrm>
            <a:off x="6396228" y="696468"/>
            <a:ext cx="2587752" cy="2383535"/>
          </a:xfrm>
          <a:prstGeom prst="rect">
            <a:avLst/>
          </a:prstGeom>
          <a:blipFill>
            <a:blip r:embed="rId18" cstate="print"/>
            <a:stretch>
              <a:fillRect/>
            </a:stretch>
          </a:blipFill>
        </p:spPr>
        <p:txBody>
          <a:bodyPr wrap="square" lIns="0" tIns="0" rIns="0" bIns="0" rtlCol="0"/>
          <a:lstStyle/>
          <a:p>
            <a:endParaRPr/>
          </a:p>
        </p:txBody>
      </p:sp>
      <p:sp>
        <p:nvSpPr>
          <p:cNvPr id="28" name="object 28"/>
          <p:cNvSpPr/>
          <p:nvPr/>
        </p:nvSpPr>
        <p:spPr>
          <a:xfrm>
            <a:off x="6517385" y="719455"/>
            <a:ext cx="2346325" cy="2255520"/>
          </a:xfrm>
          <a:custGeom>
            <a:avLst/>
            <a:gdLst/>
            <a:ahLst/>
            <a:cxnLst/>
            <a:rect l="l" t="t" r="r" b="b"/>
            <a:pathLst>
              <a:path w="2346325" h="2255520">
                <a:moveTo>
                  <a:pt x="75692" y="2177669"/>
                </a:moveTo>
                <a:lnTo>
                  <a:pt x="0" y="2220214"/>
                </a:lnTo>
                <a:lnTo>
                  <a:pt x="79502" y="2255266"/>
                </a:lnTo>
                <a:lnTo>
                  <a:pt x="78261" y="2229993"/>
                </a:lnTo>
                <a:lnTo>
                  <a:pt x="65786" y="2229993"/>
                </a:lnTo>
                <a:lnTo>
                  <a:pt x="63627" y="2204212"/>
                </a:lnTo>
                <a:lnTo>
                  <a:pt x="76937" y="2203044"/>
                </a:lnTo>
                <a:lnTo>
                  <a:pt x="75692" y="2177669"/>
                </a:lnTo>
                <a:close/>
              </a:path>
              <a:path w="2346325" h="2255520">
                <a:moveTo>
                  <a:pt x="76937" y="2203044"/>
                </a:moveTo>
                <a:lnTo>
                  <a:pt x="63627" y="2204212"/>
                </a:lnTo>
                <a:lnTo>
                  <a:pt x="65786" y="2229993"/>
                </a:lnTo>
                <a:lnTo>
                  <a:pt x="78207" y="2228903"/>
                </a:lnTo>
                <a:lnTo>
                  <a:pt x="76937" y="2203044"/>
                </a:lnTo>
                <a:close/>
              </a:path>
              <a:path w="2346325" h="2255520">
                <a:moveTo>
                  <a:pt x="78207" y="2228903"/>
                </a:moveTo>
                <a:lnTo>
                  <a:pt x="65786" y="2229993"/>
                </a:lnTo>
                <a:lnTo>
                  <a:pt x="78261" y="2229993"/>
                </a:lnTo>
                <a:lnTo>
                  <a:pt x="78207" y="2228903"/>
                </a:lnTo>
                <a:close/>
              </a:path>
              <a:path w="2346325" h="2255520">
                <a:moveTo>
                  <a:pt x="1711325" y="0"/>
                </a:moveTo>
                <a:lnTo>
                  <a:pt x="1664716" y="3810"/>
                </a:lnTo>
                <a:lnTo>
                  <a:pt x="1618615" y="14732"/>
                </a:lnTo>
                <a:lnTo>
                  <a:pt x="1573022" y="32512"/>
                </a:lnTo>
                <a:lnTo>
                  <a:pt x="1528318" y="56642"/>
                </a:lnTo>
                <a:lnTo>
                  <a:pt x="1484630" y="86614"/>
                </a:lnTo>
                <a:lnTo>
                  <a:pt x="1442085" y="122174"/>
                </a:lnTo>
                <a:lnTo>
                  <a:pt x="1414280" y="148971"/>
                </a:lnTo>
                <a:lnTo>
                  <a:pt x="1387475" y="177673"/>
                </a:lnTo>
                <a:lnTo>
                  <a:pt x="1361186" y="208661"/>
                </a:lnTo>
                <a:lnTo>
                  <a:pt x="1335659" y="241681"/>
                </a:lnTo>
                <a:lnTo>
                  <a:pt x="1310894" y="276479"/>
                </a:lnTo>
                <a:lnTo>
                  <a:pt x="1287018" y="313182"/>
                </a:lnTo>
                <a:lnTo>
                  <a:pt x="1264031" y="351536"/>
                </a:lnTo>
                <a:lnTo>
                  <a:pt x="1242060" y="391541"/>
                </a:lnTo>
                <a:lnTo>
                  <a:pt x="1220978" y="433070"/>
                </a:lnTo>
                <a:lnTo>
                  <a:pt x="1201039" y="475869"/>
                </a:lnTo>
                <a:lnTo>
                  <a:pt x="1182243" y="520192"/>
                </a:lnTo>
                <a:lnTo>
                  <a:pt x="1164463" y="565658"/>
                </a:lnTo>
                <a:lnTo>
                  <a:pt x="1147953" y="612140"/>
                </a:lnTo>
                <a:lnTo>
                  <a:pt x="1132840" y="659638"/>
                </a:lnTo>
                <a:lnTo>
                  <a:pt x="1119124" y="708152"/>
                </a:lnTo>
                <a:lnTo>
                  <a:pt x="1106678" y="757428"/>
                </a:lnTo>
                <a:lnTo>
                  <a:pt x="1095629" y="807466"/>
                </a:lnTo>
                <a:lnTo>
                  <a:pt x="1086231" y="858012"/>
                </a:lnTo>
                <a:lnTo>
                  <a:pt x="1078484" y="909193"/>
                </a:lnTo>
                <a:lnTo>
                  <a:pt x="1072261" y="960628"/>
                </a:lnTo>
                <a:lnTo>
                  <a:pt x="1067816" y="1012571"/>
                </a:lnTo>
                <a:lnTo>
                  <a:pt x="1065149" y="1064514"/>
                </a:lnTo>
                <a:lnTo>
                  <a:pt x="1063619" y="1116838"/>
                </a:lnTo>
                <a:lnTo>
                  <a:pt x="1063244" y="1141857"/>
                </a:lnTo>
                <a:lnTo>
                  <a:pt x="1062228" y="1167384"/>
                </a:lnTo>
                <a:lnTo>
                  <a:pt x="1057656" y="1218311"/>
                </a:lnTo>
                <a:lnTo>
                  <a:pt x="1050290" y="1268984"/>
                </a:lnTo>
                <a:lnTo>
                  <a:pt x="1040003" y="1319276"/>
                </a:lnTo>
                <a:lnTo>
                  <a:pt x="1027049" y="1369441"/>
                </a:lnTo>
                <a:lnTo>
                  <a:pt x="1011301" y="1419098"/>
                </a:lnTo>
                <a:lnTo>
                  <a:pt x="993140" y="1468120"/>
                </a:lnTo>
                <a:lnTo>
                  <a:pt x="972566" y="1516380"/>
                </a:lnTo>
                <a:lnTo>
                  <a:pt x="949706" y="1563878"/>
                </a:lnTo>
                <a:lnTo>
                  <a:pt x="924560" y="1610487"/>
                </a:lnTo>
                <a:lnTo>
                  <a:pt x="897128" y="1656080"/>
                </a:lnTo>
                <a:lnTo>
                  <a:pt x="867664" y="1700657"/>
                </a:lnTo>
                <a:lnTo>
                  <a:pt x="836295" y="1744091"/>
                </a:lnTo>
                <a:lnTo>
                  <a:pt x="803021" y="1786255"/>
                </a:lnTo>
                <a:lnTo>
                  <a:pt x="768096" y="1826895"/>
                </a:lnTo>
                <a:lnTo>
                  <a:pt x="731393" y="1866138"/>
                </a:lnTo>
                <a:lnTo>
                  <a:pt x="693166" y="1903730"/>
                </a:lnTo>
                <a:lnTo>
                  <a:pt x="653415" y="1939671"/>
                </a:lnTo>
                <a:lnTo>
                  <a:pt x="612267" y="1973707"/>
                </a:lnTo>
                <a:lnTo>
                  <a:pt x="569976" y="2005965"/>
                </a:lnTo>
                <a:lnTo>
                  <a:pt x="526542" y="2036064"/>
                </a:lnTo>
                <a:lnTo>
                  <a:pt x="481965" y="2064258"/>
                </a:lnTo>
                <a:lnTo>
                  <a:pt x="436499" y="2090039"/>
                </a:lnTo>
                <a:lnTo>
                  <a:pt x="390017" y="2113661"/>
                </a:lnTo>
                <a:lnTo>
                  <a:pt x="342900" y="2134743"/>
                </a:lnTo>
                <a:lnTo>
                  <a:pt x="295148" y="2153412"/>
                </a:lnTo>
                <a:lnTo>
                  <a:pt x="246888" y="2169541"/>
                </a:lnTo>
                <a:lnTo>
                  <a:pt x="197993" y="2182876"/>
                </a:lnTo>
                <a:lnTo>
                  <a:pt x="148844" y="2193417"/>
                </a:lnTo>
                <a:lnTo>
                  <a:pt x="99822" y="2201037"/>
                </a:lnTo>
                <a:lnTo>
                  <a:pt x="76937" y="2203044"/>
                </a:lnTo>
                <a:lnTo>
                  <a:pt x="78207" y="2228903"/>
                </a:lnTo>
                <a:lnTo>
                  <a:pt x="127762" y="2223262"/>
                </a:lnTo>
                <a:lnTo>
                  <a:pt x="178562" y="2213864"/>
                </a:lnTo>
                <a:lnTo>
                  <a:pt x="228981" y="2201545"/>
                </a:lnTo>
                <a:lnTo>
                  <a:pt x="278892" y="2186432"/>
                </a:lnTo>
                <a:lnTo>
                  <a:pt x="328168" y="2168652"/>
                </a:lnTo>
                <a:lnTo>
                  <a:pt x="376936" y="2148332"/>
                </a:lnTo>
                <a:lnTo>
                  <a:pt x="424688" y="2125345"/>
                </a:lnTo>
                <a:lnTo>
                  <a:pt x="471805" y="2100199"/>
                </a:lnTo>
                <a:lnTo>
                  <a:pt x="540385" y="2058035"/>
                </a:lnTo>
                <a:lnTo>
                  <a:pt x="584835" y="2027301"/>
                </a:lnTo>
                <a:lnTo>
                  <a:pt x="628015" y="1994281"/>
                </a:lnTo>
                <a:lnTo>
                  <a:pt x="669925" y="1959610"/>
                </a:lnTo>
                <a:lnTo>
                  <a:pt x="710438" y="1922907"/>
                </a:lnTo>
                <a:lnTo>
                  <a:pt x="749554" y="1884553"/>
                </a:lnTo>
                <a:lnTo>
                  <a:pt x="787019" y="1844675"/>
                </a:lnTo>
                <a:lnTo>
                  <a:pt x="822706" y="1803146"/>
                </a:lnTo>
                <a:lnTo>
                  <a:pt x="856615" y="1760220"/>
                </a:lnTo>
                <a:lnTo>
                  <a:pt x="888746" y="1715897"/>
                </a:lnTo>
                <a:lnTo>
                  <a:pt x="918718" y="1670304"/>
                </a:lnTo>
                <a:lnTo>
                  <a:pt x="946785" y="1623822"/>
                </a:lnTo>
                <a:lnTo>
                  <a:pt x="972439" y="1576070"/>
                </a:lnTo>
                <a:lnTo>
                  <a:pt x="996061" y="1527429"/>
                </a:lnTo>
                <a:lnTo>
                  <a:pt x="1017143" y="1477899"/>
                </a:lnTo>
                <a:lnTo>
                  <a:pt x="1035812" y="1427734"/>
                </a:lnTo>
                <a:lnTo>
                  <a:pt x="1051814" y="1376934"/>
                </a:lnTo>
                <a:lnTo>
                  <a:pt x="1065149" y="1325499"/>
                </a:lnTo>
                <a:lnTo>
                  <a:pt x="1075690" y="1273810"/>
                </a:lnTo>
                <a:lnTo>
                  <a:pt x="1083310" y="1221613"/>
                </a:lnTo>
                <a:lnTo>
                  <a:pt x="1088009" y="1169289"/>
                </a:lnTo>
                <a:lnTo>
                  <a:pt x="1089543" y="1116457"/>
                </a:lnTo>
                <a:lnTo>
                  <a:pt x="1090930" y="1065276"/>
                </a:lnTo>
                <a:lnTo>
                  <a:pt x="1093597" y="1013968"/>
                </a:lnTo>
                <a:lnTo>
                  <a:pt x="1098042" y="962914"/>
                </a:lnTo>
                <a:lnTo>
                  <a:pt x="1104265" y="912368"/>
                </a:lnTo>
                <a:lnTo>
                  <a:pt x="1111885" y="861949"/>
                </a:lnTo>
                <a:lnTo>
                  <a:pt x="1121156" y="812165"/>
                </a:lnTo>
                <a:lnTo>
                  <a:pt x="1131951" y="762889"/>
                </a:lnTo>
                <a:lnTo>
                  <a:pt x="1144270" y="714502"/>
                </a:lnTo>
                <a:lnTo>
                  <a:pt x="1157732" y="666750"/>
                </a:lnTo>
                <a:lnTo>
                  <a:pt x="1172718" y="620014"/>
                </a:lnTo>
                <a:lnTo>
                  <a:pt x="1188847" y="574294"/>
                </a:lnTo>
                <a:lnTo>
                  <a:pt x="1206246" y="529590"/>
                </a:lnTo>
                <a:lnTo>
                  <a:pt x="1224788" y="486029"/>
                </a:lnTo>
                <a:lnTo>
                  <a:pt x="1244473" y="443992"/>
                </a:lnTo>
                <a:lnTo>
                  <a:pt x="1265174" y="403225"/>
                </a:lnTo>
                <a:lnTo>
                  <a:pt x="1286764" y="364109"/>
                </a:lnTo>
                <a:lnTo>
                  <a:pt x="1309243" y="326517"/>
                </a:lnTo>
                <a:lnTo>
                  <a:pt x="1332611" y="290575"/>
                </a:lnTo>
                <a:lnTo>
                  <a:pt x="1356868" y="256667"/>
                </a:lnTo>
                <a:lnTo>
                  <a:pt x="1381633" y="224536"/>
                </a:lnTo>
                <a:lnTo>
                  <a:pt x="1407160" y="194437"/>
                </a:lnTo>
                <a:lnTo>
                  <a:pt x="1433322" y="166497"/>
                </a:lnTo>
                <a:lnTo>
                  <a:pt x="1473327" y="129159"/>
                </a:lnTo>
                <a:lnTo>
                  <a:pt x="1514475" y="96774"/>
                </a:lnTo>
                <a:lnTo>
                  <a:pt x="1556258" y="70231"/>
                </a:lnTo>
                <a:lnTo>
                  <a:pt x="1598549" y="49530"/>
                </a:lnTo>
                <a:lnTo>
                  <a:pt x="1641094" y="35179"/>
                </a:lnTo>
                <a:lnTo>
                  <a:pt x="1683512" y="27432"/>
                </a:lnTo>
                <a:lnTo>
                  <a:pt x="1711960" y="25908"/>
                </a:lnTo>
                <a:lnTo>
                  <a:pt x="1980210" y="25908"/>
                </a:lnTo>
                <a:lnTo>
                  <a:pt x="1974469" y="24765"/>
                </a:lnTo>
                <a:lnTo>
                  <a:pt x="1889633" y="11430"/>
                </a:lnTo>
                <a:lnTo>
                  <a:pt x="1830959" y="5207"/>
                </a:lnTo>
                <a:lnTo>
                  <a:pt x="1771523" y="1270"/>
                </a:lnTo>
                <a:lnTo>
                  <a:pt x="1741424" y="254"/>
                </a:lnTo>
                <a:lnTo>
                  <a:pt x="1711325" y="0"/>
                </a:lnTo>
                <a:close/>
              </a:path>
              <a:path w="2346325" h="2255520">
                <a:moveTo>
                  <a:pt x="2296684" y="179766"/>
                </a:moveTo>
                <a:lnTo>
                  <a:pt x="2275205" y="191262"/>
                </a:lnTo>
                <a:lnTo>
                  <a:pt x="2346198" y="241427"/>
                </a:lnTo>
                <a:lnTo>
                  <a:pt x="2344818" y="191770"/>
                </a:lnTo>
                <a:lnTo>
                  <a:pt x="2305050" y="191770"/>
                </a:lnTo>
                <a:lnTo>
                  <a:pt x="2296684" y="179766"/>
                </a:lnTo>
                <a:close/>
              </a:path>
              <a:path w="2346325" h="2255520">
                <a:moveTo>
                  <a:pt x="2319667" y="167466"/>
                </a:moveTo>
                <a:lnTo>
                  <a:pt x="2296684" y="179766"/>
                </a:lnTo>
                <a:lnTo>
                  <a:pt x="2305050" y="191770"/>
                </a:lnTo>
                <a:lnTo>
                  <a:pt x="2326259" y="176911"/>
                </a:lnTo>
                <a:lnTo>
                  <a:pt x="2319667" y="167466"/>
                </a:lnTo>
                <a:close/>
              </a:path>
              <a:path w="2346325" h="2255520">
                <a:moveTo>
                  <a:pt x="2343785" y="154559"/>
                </a:moveTo>
                <a:lnTo>
                  <a:pt x="2319667" y="167466"/>
                </a:lnTo>
                <a:lnTo>
                  <a:pt x="2326259" y="176911"/>
                </a:lnTo>
                <a:lnTo>
                  <a:pt x="2305050" y="191770"/>
                </a:lnTo>
                <a:lnTo>
                  <a:pt x="2344818" y="191770"/>
                </a:lnTo>
                <a:lnTo>
                  <a:pt x="2343785" y="154559"/>
                </a:lnTo>
                <a:close/>
              </a:path>
              <a:path w="2346325" h="2255520">
                <a:moveTo>
                  <a:pt x="2294491" y="176620"/>
                </a:moveTo>
                <a:lnTo>
                  <a:pt x="2296684" y="179766"/>
                </a:lnTo>
                <a:lnTo>
                  <a:pt x="2300596" y="177673"/>
                </a:lnTo>
                <a:lnTo>
                  <a:pt x="2295779" y="177673"/>
                </a:lnTo>
                <a:lnTo>
                  <a:pt x="2294491" y="176620"/>
                </a:lnTo>
                <a:close/>
              </a:path>
              <a:path w="2346325" h="2255520">
                <a:moveTo>
                  <a:pt x="2293366" y="175006"/>
                </a:moveTo>
                <a:lnTo>
                  <a:pt x="2294491" y="176620"/>
                </a:lnTo>
                <a:lnTo>
                  <a:pt x="2295779" y="177673"/>
                </a:lnTo>
                <a:lnTo>
                  <a:pt x="2293366" y="175006"/>
                </a:lnTo>
                <a:close/>
              </a:path>
              <a:path w="2346325" h="2255520">
                <a:moveTo>
                  <a:pt x="2305579" y="175006"/>
                </a:moveTo>
                <a:lnTo>
                  <a:pt x="2293366" y="175006"/>
                </a:lnTo>
                <a:lnTo>
                  <a:pt x="2295779" y="177673"/>
                </a:lnTo>
                <a:lnTo>
                  <a:pt x="2300596" y="177673"/>
                </a:lnTo>
                <a:lnTo>
                  <a:pt x="2305579" y="175006"/>
                </a:lnTo>
                <a:close/>
              </a:path>
              <a:path w="2346325" h="2255520">
                <a:moveTo>
                  <a:pt x="1980210" y="25908"/>
                </a:moveTo>
                <a:lnTo>
                  <a:pt x="1711960" y="25908"/>
                </a:lnTo>
                <a:lnTo>
                  <a:pt x="1741297" y="26162"/>
                </a:lnTo>
                <a:lnTo>
                  <a:pt x="1770634" y="27178"/>
                </a:lnTo>
                <a:lnTo>
                  <a:pt x="1829054" y="30987"/>
                </a:lnTo>
                <a:lnTo>
                  <a:pt x="1886458" y="37084"/>
                </a:lnTo>
                <a:lnTo>
                  <a:pt x="1942719" y="45339"/>
                </a:lnTo>
                <a:lnTo>
                  <a:pt x="1996821" y="55625"/>
                </a:lnTo>
                <a:lnTo>
                  <a:pt x="2048764" y="67691"/>
                </a:lnTo>
                <a:lnTo>
                  <a:pt x="2097913" y="81407"/>
                </a:lnTo>
                <a:lnTo>
                  <a:pt x="2143633" y="96647"/>
                </a:lnTo>
                <a:lnTo>
                  <a:pt x="2185670" y="113030"/>
                </a:lnTo>
                <a:lnTo>
                  <a:pt x="2223389" y="130556"/>
                </a:lnTo>
                <a:lnTo>
                  <a:pt x="2270887" y="158496"/>
                </a:lnTo>
                <a:lnTo>
                  <a:pt x="2294491" y="176620"/>
                </a:lnTo>
                <a:lnTo>
                  <a:pt x="2293366" y="175006"/>
                </a:lnTo>
                <a:lnTo>
                  <a:pt x="2305579" y="175006"/>
                </a:lnTo>
                <a:lnTo>
                  <a:pt x="2319667" y="167466"/>
                </a:lnTo>
                <a:lnTo>
                  <a:pt x="2313940" y="159258"/>
                </a:lnTo>
                <a:lnTo>
                  <a:pt x="2313178" y="158369"/>
                </a:lnTo>
                <a:lnTo>
                  <a:pt x="2312162" y="157607"/>
                </a:lnTo>
                <a:lnTo>
                  <a:pt x="2299208" y="147066"/>
                </a:lnTo>
                <a:lnTo>
                  <a:pt x="2252599" y="116840"/>
                </a:lnTo>
                <a:lnTo>
                  <a:pt x="2215642" y="98044"/>
                </a:lnTo>
                <a:lnTo>
                  <a:pt x="2174240" y="80391"/>
                </a:lnTo>
                <a:lnTo>
                  <a:pt x="2129028" y="64135"/>
                </a:lnTo>
                <a:lnTo>
                  <a:pt x="2080387" y="49403"/>
                </a:lnTo>
                <a:lnTo>
                  <a:pt x="2028825" y="36195"/>
                </a:lnTo>
                <a:lnTo>
                  <a:pt x="2001901" y="30225"/>
                </a:lnTo>
                <a:lnTo>
                  <a:pt x="1980210" y="25908"/>
                </a:lnTo>
                <a:close/>
              </a:path>
            </a:pathLst>
          </a:custGeom>
          <a:solidFill>
            <a:srgbClr val="4F81BC"/>
          </a:solidFill>
        </p:spPr>
        <p:txBody>
          <a:bodyPr wrap="square" lIns="0" tIns="0" rIns="0" bIns="0" rtlCol="0"/>
          <a:lstStyle/>
          <a:p>
            <a:endParaRPr/>
          </a:p>
        </p:txBody>
      </p:sp>
      <p:sp>
        <p:nvSpPr>
          <p:cNvPr id="29" name="object 29"/>
          <p:cNvSpPr/>
          <p:nvPr/>
        </p:nvSpPr>
        <p:spPr>
          <a:xfrm>
            <a:off x="1468882" y="3283584"/>
            <a:ext cx="2268220" cy="481329"/>
          </a:xfrm>
          <a:prstGeom prst="rect">
            <a:avLst/>
          </a:prstGeom>
          <a:blipFill>
            <a:blip r:embed="rId19" cstate="print"/>
            <a:stretch>
              <a:fillRect/>
            </a:stretch>
          </a:blipFill>
        </p:spPr>
        <p:txBody>
          <a:bodyPr wrap="square" lIns="0" tIns="0" rIns="0" bIns="0" rtlCol="0"/>
          <a:lstStyle/>
          <a:p>
            <a:endParaRPr/>
          </a:p>
        </p:txBody>
      </p:sp>
      <p:sp>
        <p:nvSpPr>
          <p:cNvPr id="30" name="object 30"/>
          <p:cNvSpPr/>
          <p:nvPr/>
        </p:nvSpPr>
        <p:spPr>
          <a:xfrm>
            <a:off x="2133854" y="3376167"/>
            <a:ext cx="2268220" cy="481329"/>
          </a:xfrm>
          <a:prstGeom prst="rect">
            <a:avLst/>
          </a:prstGeom>
          <a:blipFill>
            <a:blip r:embed="rId20" cstate="print"/>
            <a:stretch>
              <a:fillRect/>
            </a:stretch>
          </a:blipFill>
        </p:spPr>
        <p:txBody>
          <a:bodyPr wrap="square" lIns="0" tIns="0" rIns="0" bIns="0" rtlCol="0"/>
          <a:lstStyle/>
          <a:p>
            <a:endParaRPr/>
          </a:p>
        </p:txBody>
      </p:sp>
      <p:sp>
        <p:nvSpPr>
          <p:cNvPr id="31" name="object 31"/>
          <p:cNvSpPr/>
          <p:nvPr/>
        </p:nvSpPr>
        <p:spPr>
          <a:xfrm>
            <a:off x="2792729" y="3464305"/>
            <a:ext cx="2268220" cy="481279"/>
          </a:xfrm>
          <a:prstGeom prst="rect">
            <a:avLst/>
          </a:prstGeom>
          <a:blipFill>
            <a:blip r:embed="rId21" cstate="print"/>
            <a:stretch>
              <a:fillRect/>
            </a:stretch>
          </a:blipFill>
        </p:spPr>
        <p:txBody>
          <a:bodyPr wrap="square" lIns="0" tIns="0" rIns="0" bIns="0" rtlCol="0"/>
          <a:lstStyle/>
          <a:p>
            <a:endParaRPr/>
          </a:p>
        </p:txBody>
      </p:sp>
      <p:sp>
        <p:nvSpPr>
          <p:cNvPr id="32" name="object 32"/>
          <p:cNvSpPr/>
          <p:nvPr/>
        </p:nvSpPr>
        <p:spPr>
          <a:xfrm>
            <a:off x="946403" y="3058667"/>
            <a:ext cx="650747" cy="608076"/>
          </a:xfrm>
          <a:prstGeom prst="rect">
            <a:avLst/>
          </a:prstGeom>
          <a:blipFill>
            <a:blip r:embed="rId22" cstate="print"/>
            <a:stretch>
              <a:fillRect/>
            </a:stretch>
          </a:blipFill>
        </p:spPr>
        <p:txBody>
          <a:bodyPr wrap="square" lIns="0" tIns="0" rIns="0" bIns="0" rtlCol="0"/>
          <a:lstStyle/>
          <a:p>
            <a:endParaRPr/>
          </a:p>
        </p:txBody>
      </p:sp>
      <p:sp>
        <p:nvSpPr>
          <p:cNvPr id="33" name="object 33"/>
          <p:cNvSpPr/>
          <p:nvPr/>
        </p:nvSpPr>
        <p:spPr>
          <a:xfrm>
            <a:off x="989088" y="3080385"/>
            <a:ext cx="487045" cy="475615"/>
          </a:xfrm>
          <a:custGeom>
            <a:avLst/>
            <a:gdLst/>
            <a:ahLst/>
            <a:cxnLst/>
            <a:rect l="l" t="t" r="r" b="b"/>
            <a:pathLst>
              <a:path w="487044" h="475614">
                <a:moveTo>
                  <a:pt x="408512" y="449322"/>
                </a:moveTo>
                <a:lnTo>
                  <a:pt x="405879" y="475614"/>
                </a:lnTo>
                <a:lnTo>
                  <a:pt x="470600" y="451103"/>
                </a:lnTo>
                <a:lnTo>
                  <a:pt x="420738" y="451103"/>
                </a:lnTo>
                <a:lnTo>
                  <a:pt x="408512" y="449322"/>
                </a:lnTo>
                <a:close/>
              </a:path>
              <a:path w="487044" h="475614">
                <a:moveTo>
                  <a:pt x="411091" y="423580"/>
                </a:moveTo>
                <a:lnTo>
                  <a:pt x="408512" y="449322"/>
                </a:lnTo>
                <a:lnTo>
                  <a:pt x="420738" y="451103"/>
                </a:lnTo>
                <a:lnTo>
                  <a:pt x="424548" y="425450"/>
                </a:lnTo>
                <a:lnTo>
                  <a:pt x="411091" y="423580"/>
                </a:lnTo>
                <a:close/>
              </a:path>
              <a:path w="487044" h="475614">
                <a:moveTo>
                  <a:pt x="413626" y="398271"/>
                </a:moveTo>
                <a:lnTo>
                  <a:pt x="411091" y="423580"/>
                </a:lnTo>
                <a:lnTo>
                  <a:pt x="424548" y="425450"/>
                </a:lnTo>
                <a:lnTo>
                  <a:pt x="420738" y="451103"/>
                </a:lnTo>
                <a:lnTo>
                  <a:pt x="470600" y="451103"/>
                </a:lnTo>
                <a:lnTo>
                  <a:pt x="487032" y="444880"/>
                </a:lnTo>
                <a:lnTo>
                  <a:pt x="413626" y="398271"/>
                </a:lnTo>
                <a:close/>
              </a:path>
              <a:path w="487044" h="475614">
                <a:moveTo>
                  <a:pt x="25882" y="0"/>
                </a:moveTo>
                <a:lnTo>
                  <a:pt x="0" y="762"/>
                </a:lnTo>
                <a:lnTo>
                  <a:pt x="660" y="21716"/>
                </a:lnTo>
                <a:lnTo>
                  <a:pt x="2819" y="43306"/>
                </a:lnTo>
                <a:lnTo>
                  <a:pt x="10960" y="86106"/>
                </a:lnTo>
                <a:lnTo>
                  <a:pt x="24130" y="128142"/>
                </a:lnTo>
                <a:lnTo>
                  <a:pt x="41986" y="169037"/>
                </a:lnTo>
                <a:lnTo>
                  <a:pt x="63995" y="208533"/>
                </a:lnTo>
                <a:lnTo>
                  <a:pt x="89979" y="246252"/>
                </a:lnTo>
                <a:lnTo>
                  <a:pt x="119456" y="281939"/>
                </a:lnTo>
                <a:lnTo>
                  <a:pt x="152095" y="315213"/>
                </a:lnTo>
                <a:lnTo>
                  <a:pt x="187566" y="345820"/>
                </a:lnTo>
                <a:lnTo>
                  <a:pt x="225463" y="373379"/>
                </a:lnTo>
                <a:lnTo>
                  <a:pt x="265544" y="397763"/>
                </a:lnTo>
                <a:lnTo>
                  <a:pt x="307454" y="418338"/>
                </a:lnTo>
                <a:lnTo>
                  <a:pt x="350888" y="434975"/>
                </a:lnTo>
                <a:lnTo>
                  <a:pt x="395465" y="447420"/>
                </a:lnTo>
                <a:lnTo>
                  <a:pt x="408512" y="449322"/>
                </a:lnTo>
                <a:lnTo>
                  <a:pt x="411091" y="423580"/>
                </a:lnTo>
                <a:lnTo>
                  <a:pt x="401688" y="422275"/>
                </a:lnTo>
                <a:lnTo>
                  <a:pt x="380606" y="416940"/>
                </a:lnTo>
                <a:lnTo>
                  <a:pt x="338823" y="403225"/>
                </a:lnTo>
                <a:lnTo>
                  <a:pt x="298310" y="385444"/>
                </a:lnTo>
                <a:lnTo>
                  <a:pt x="259156" y="364108"/>
                </a:lnTo>
                <a:lnTo>
                  <a:pt x="221843" y="339344"/>
                </a:lnTo>
                <a:lnTo>
                  <a:pt x="186766" y="311531"/>
                </a:lnTo>
                <a:lnTo>
                  <a:pt x="154190" y="281050"/>
                </a:lnTo>
                <a:lnTo>
                  <a:pt x="124548" y="248284"/>
                </a:lnTo>
                <a:lnTo>
                  <a:pt x="98158" y="213359"/>
                </a:lnTo>
                <a:lnTo>
                  <a:pt x="75374" y="176910"/>
                </a:lnTo>
                <a:lnTo>
                  <a:pt x="56476" y="139064"/>
                </a:lnTo>
                <a:lnTo>
                  <a:pt x="41884" y="100202"/>
                </a:lnTo>
                <a:lnTo>
                  <a:pt x="31826" y="60578"/>
                </a:lnTo>
                <a:lnTo>
                  <a:pt x="26555" y="20827"/>
                </a:lnTo>
                <a:lnTo>
                  <a:pt x="25882" y="0"/>
                </a:lnTo>
                <a:close/>
              </a:path>
            </a:pathLst>
          </a:custGeom>
          <a:solidFill>
            <a:srgbClr val="4F81BC"/>
          </a:solidFill>
        </p:spPr>
        <p:txBody>
          <a:bodyPr wrap="square" lIns="0" tIns="0" rIns="0" bIns="0" rtlCol="0"/>
          <a:lstStyle/>
          <a:p>
            <a:endParaRPr/>
          </a:p>
        </p:txBody>
      </p:sp>
      <p:sp>
        <p:nvSpPr>
          <p:cNvPr id="34" name="object 34"/>
          <p:cNvSpPr txBox="1"/>
          <p:nvPr/>
        </p:nvSpPr>
        <p:spPr>
          <a:xfrm>
            <a:off x="407314" y="4329480"/>
            <a:ext cx="101473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微软雅黑"/>
                <a:cs typeface="微软雅黑"/>
              </a:rPr>
              <a:t>1xm</a:t>
            </a:r>
            <a:r>
              <a:rPr sz="1800" spc="-95" dirty="0">
                <a:latin typeface="微软雅黑"/>
                <a:cs typeface="微软雅黑"/>
              </a:rPr>
              <a:t> </a:t>
            </a:r>
            <a:r>
              <a:rPr sz="1800" dirty="0">
                <a:latin typeface="微软雅黑"/>
                <a:cs typeface="微软雅黑"/>
              </a:rPr>
              <a:t>池化</a:t>
            </a:r>
            <a:endParaRPr sz="1800">
              <a:latin typeface="微软雅黑"/>
              <a:cs typeface="微软雅黑"/>
            </a:endParaRPr>
          </a:p>
        </p:txBody>
      </p:sp>
      <p:sp>
        <p:nvSpPr>
          <p:cNvPr id="35" name="object 35"/>
          <p:cNvSpPr/>
          <p:nvPr/>
        </p:nvSpPr>
        <p:spPr>
          <a:xfrm>
            <a:off x="5069966" y="4240479"/>
            <a:ext cx="1140460" cy="481317"/>
          </a:xfrm>
          <a:prstGeom prst="rect">
            <a:avLst/>
          </a:prstGeom>
          <a:blipFill>
            <a:blip r:embed="rId23" cstate="print"/>
            <a:stretch>
              <a:fillRect/>
            </a:stretch>
          </a:blipFill>
        </p:spPr>
        <p:txBody>
          <a:bodyPr wrap="square" lIns="0" tIns="0" rIns="0" bIns="0" rtlCol="0"/>
          <a:lstStyle/>
          <a:p>
            <a:endParaRPr/>
          </a:p>
        </p:txBody>
      </p:sp>
      <p:sp>
        <p:nvSpPr>
          <p:cNvPr id="36" name="object 36"/>
          <p:cNvSpPr/>
          <p:nvPr/>
        </p:nvSpPr>
        <p:spPr>
          <a:xfrm>
            <a:off x="4098035" y="4277867"/>
            <a:ext cx="559308" cy="477011"/>
          </a:xfrm>
          <a:prstGeom prst="rect">
            <a:avLst/>
          </a:prstGeom>
          <a:blipFill>
            <a:blip r:embed="rId24" cstate="print"/>
            <a:stretch>
              <a:fillRect/>
            </a:stretch>
          </a:blipFill>
        </p:spPr>
        <p:txBody>
          <a:bodyPr wrap="square" lIns="0" tIns="0" rIns="0" bIns="0" rtlCol="0"/>
          <a:lstStyle/>
          <a:p>
            <a:endParaRPr/>
          </a:p>
        </p:txBody>
      </p:sp>
      <p:sp>
        <p:nvSpPr>
          <p:cNvPr id="37" name="object 37"/>
          <p:cNvSpPr/>
          <p:nvPr/>
        </p:nvSpPr>
        <p:spPr>
          <a:xfrm>
            <a:off x="4145279" y="4308347"/>
            <a:ext cx="463296" cy="370332"/>
          </a:xfrm>
          <a:prstGeom prst="rect">
            <a:avLst/>
          </a:prstGeom>
          <a:blipFill>
            <a:blip r:embed="rId25" cstate="print"/>
            <a:stretch>
              <a:fillRect/>
            </a:stretch>
          </a:blipFill>
        </p:spPr>
        <p:txBody>
          <a:bodyPr wrap="square" lIns="0" tIns="0" rIns="0" bIns="0" rtlCol="0"/>
          <a:lstStyle/>
          <a:p>
            <a:endParaRPr/>
          </a:p>
        </p:txBody>
      </p:sp>
      <p:sp>
        <p:nvSpPr>
          <p:cNvPr id="38" name="object 38"/>
          <p:cNvSpPr/>
          <p:nvPr/>
        </p:nvSpPr>
        <p:spPr>
          <a:xfrm>
            <a:off x="4145279" y="4308347"/>
            <a:ext cx="463550" cy="370840"/>
          </a:xfrm>
          <a:custGeom>
            <a:avLst/>
            <a:gdLst/>
            <a:ahLst/>
            <a:cxnLst/>
            <a:rect l="l" t="t" r="r" b="b"/>
            <a:pathLst>
              <a:path w="463550" h="370839">
                <a:moveTo>
                  <a:pt x="0" y="92582"/>
                </a:moveTo>
                <a:lnTo>
                  <a:pt x="278130" y="92582"/>
                </a:lnTo>
                <a:lnTo>
                  <a:pt x="278130" y="0"/>
                </a:lnTo>
                <a:lnTo>
                  <a:pt x="463296" y="185165"/>
                </a:lnTo>
                <a:lnTo>
                  <a:pt x="278130" y="370331"/>
                </a:lnTo>
                <a:lnTo>
                  <a:pt x="278130" y="277748"/>
                </a:lnTo>
                <a:lnTo>
                  <a:pt x="0" y="277748"/>
                </a:lnTo>
                <a:lnTo>
                  <a:pt x="0" y="92582"/>
                </a:lnTo>
                <a:close/>
              </a:path>
            </a:pathLst>
          </a:custGeom>
          <a:ln w="9144">
            <a:solidFill>
              <a:srgbClr val="497DBA"/>
            </a:solidFill>
          </a:ln>
        </p:spPr>
        <p:txBody>
          <a:bodyPr wrap="square" lIns="0" tIns="0" rIns="0" bIns="0" rtlCol="0"/>
          <a:lstStyle/>
          <a:p>
            <a:endParaRPr/>
          </a:p>
        </p:txBody>
      </p:sp>
      <p:sp>
        <p:nvSpPr>
          <p:cNvPr id="39" name="object 39"/>
          <p:cNvSpPr/>
          <p:nvPr/>
        </p:nvSpPr>
        <p:spPr>
          <a:xfrm>
            <a:off x="1468882" y="4252823"/>
            <a:ext cx="2268220" cy="481317"/>
          </a:xfrm>
          <a:prstGeom prst="rect">
            <a:avLst/>
          </a:prstGeom>
          <a:blipFill>
            <a:blip r:embed="rId26" cstate="print"/>
            <a:stretch>
              <a:fillRect/>
            </a:stretch>
          </a:blipFill>
        </p:spPr>
        <p:txBody>
          <a:bodyPr wrap="square" lIns="0" tIns="0" rIns="0" bIns="0" rtlCol="0"/>
          <a:lstStyle/>
          <a:p>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9576" y="197357"/>
            <a:ext cx="4796155" cy="452120"/>
          </a:xfrm>
          <a:prstGeom prst="rect">
            <a:avLst/>
          </a:prstGeom>
        </p:spPr>
        <p:txBody>
          <a:bodyPr vert="horz" wrap="square" lIns="0" tIns="12065" rIns="0" bIns="0" rtlCol="0">
            <a:spAutoFit/>
          </a:bodyPr>
          <a:lstStyle/>
          <a:p>
            <a:pPr marL="12700">
              <a:lnSpc>
                <a:spcPct val="100000"/>
              </a:lnSpc>
              <a:spcBef>
                <a:spcPts val="95"/>
              </a:spcBef>
            </a:pPr>
            <a:r>
              <a:rPr b="0" spc="-5" dirty="0">
                <a:solidFill>
                  <a:srgbClr val="000000"/>
                </a:solidFill>
                <a:latin typeface="微软雅黑"/>
                <a:cs typeface="微软雅黑"/>
              </a:rPr>
              <a:t>基于卷积的股票预</a:t>
            </a:r>
            <a:r>
              <a:rPr b="0" spc="-20" dirty="0">
                <a:solidFill>
                  <a:srgbClr val="000000"/>
                </a:solidFill>
                <a:latin typeface="微软雅黑"/>
                <a:cs typeface="微软雅黑"/>
              </a:rPr>
              <a:t>测</a:t>
            </a:r>
            <a:r>
              <a:rPr b="0" spc="-5" dirty="0">
                <a:solidFill>
                  <a:srgbClr val="000000"/>
                </a:solidFill>
                <a:latin typeface="微软雅黑"/>
                <a:cs typeface="微软雅黑"/>
              </a:rPr>
              <a:t>-通道设计</a:t>
            </a:r>
          </a:p>
        </p:txBody>
      </p:sp>
      <p:sp>
        <p:nvSpPr>
          <p:cNvPr id="3" name="object 3"/>
          <p:cNvSpPr/>
          <p:nvPr/>
        </p:nvSpPr>
        <p:spPr>
          <a:xfrm>
            <a:off x="2840735" y="807719"/>
            <a:ext cx="6242304" cy="212597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329940" y="3517391"/>
            <a:ext cx="5155692" cy="44500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77184" y="3541267"/>
            <a:ext cx="5041392" cy="332231"/>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383279" y="3584447"/>
            <a:ext cx="530351" cy="29108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944111" y="3584447"/>
            <a:ext cx="530351" cy="291084"/>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504944" y="3584447"/>
            <a:ext cx="530351" cy="291084"/>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064252" y="3584447"/>
            <a:ext cx="530351" cy="291084"/>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625084" y="3584447"/>
            <a:ext cx="530351" cy="291084"/>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6184391" y="3584447"/>
            <a:ext cx="530352" cy="291084"/>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6745223" y="3584447"/>
            <a:ext cx="530351" cy="291084"/>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7304531" y="3584447"/>
            <a:ext cx="530351" cy="291084"/>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7865364" y="3584447"/>
            <a:ext cx="530351" cy="291084"/>
          </a:xfrm>
          <a:prstGeom prst="rect">
            <a:avLst/>
          </a:prstGeom>
          <a:blipFill>
            <a:blip r:embed="rId13" cstate="print"/>
            <a:stretch>
              <a:fillRect/>
            </a:stretch>
          </a:blipFill>
        </p:spPr>
        <p:txBody>
          <a:bodyPr wrap="square" lIns="0" tIns="0" rIns="0" bIns="0" rtlCol="0"/>
          <a:lstStyle/>
          <a:p>
            <a:endParaRPr/>
          </a:p>
        </p:txBody>
      </p:sp>
      <p:graphicFrame>
        <p:nvGraphicFramePr>
          <p:cNvPr id="15" name="object 15"/>
          <p:cNvGraphicFramePr>
            <a:graphicFrameLocks noGrp="1"/>
          </p:cNvGraphicFramePr>
          <p:nvPr/>
        </p:nvGraphicFramePr>
        <p:xfrm>
          <a:off x="3372421" y="3536505"/>
          <a:ext cx="5041896" cy="342900"/>
        </p:xfrm>
        <a:graphic>
          <a:graphicData uri="http://schemas.openxmlformats.org/drawingml/2006/table">
            <a:tbl>
              <a:tblPr firstRow="1" bandRow="1">
                <a:tableStyleId>{2D5ABB26-0587-4C30-8999-92F81FD0307C}</a:tableStyleId>
              </a:tblPr>
              <a:tblGrid>
                <a:gridCol w="551815">
                  <a:extLst>
                    <a:ext uri="{9D8B030D-6E8A-4147-A177-3AD203B41FA5}">
                      <a16:colId xmlns:a16="http://schemas.microsoft.com/office/drawing/2014/main" val="20000"/>
                    </a:ext>
                  </a:extLst>
                </a:gridCol>
                <a:gridCol w="560704">
                  <a:extLst>
                    <a:ext uri="{9D8B030D-6E8A-4147-A177-3AD203B41FA5}">
                      <a16:colId xmlns:a16="http://schemas.microsoft.com/office/drawing/2014/main" val="20001"/>
                    </a:ext>
                  </a:extLst>
                </a:gridCol>
                <a:gridCol w="560069">
                  <a:extLst>
                    <a:ext uri="{9D8B030D-6E8A-4147-A177-3AD203B41FA5}">
                      <a16:colId xmlns:a16="http://schemas.microsoft.com/office/drawing/2014/main" val="20002"/>
                    </a:ext>
                  </a:extLst>
                </a:gridCol>
                <a:gridCol w="560069">
                  <a:extLst>
                    <a:ext uri="{9D8B030D-6E8A-4147-A177-3AD203B41FA5}">
                      <a16:colId xmlns:a16="http://schemas.microsoft.com/office/drawing/2014/main" val="20003"/>
                    </a:ext>
                  </a:extLst>
                </a:gridCol>
                <a:gridCol w="560069">
                  <a:extLst>
                    <a:ext uri="{9D8B030D-6E8A-4147-A177-3AD203B41FA5}">
                      <a16:colId xmlns:a16="http://schemas.microsoft.com/office/drawing/2014/main" val="20004"/>
                    </a:ext>
                  </a:extLst>
                </a:gridCol>
                <a:gridCol w="560070">
                  <a:extLst>
                    <a:ext uri="{9D8B030D-6E8A-4147-A177-3AD203B41FA5}">
                      <a16:colId xmlns:a16="http://schemas.microsoft.com/office/drawing/2014/main" val="20005"/>
                    </a:ext>
                  </a:extLst>
                </a:gridCol>
                <a:gridCol w="560070">
                  <a:extLst>
                    <a:ext uri="{9D8B030D-6E8A-4147-A177-3AD203B41FA5}">
                      <a16:colId xmlns:a16="http://schemas.microsoft.com/office/drawing/2014/main" val="20006"/>
                    </a:ext>
                  </a:extLst>
                </a:gridCol>
                <a:gridCol w="560070">
                  <a:extLst>
                    <a:ext uri="{9D8B030D-6E8A-4147-A177-3AD203B41FA5}">
                      <a16:colId xmlns:a16="http://schemas.microsoft.com/office/drawing/2014/main" val="20007"/>
                    </a:ext>
                  </a:extLst>
                </a:gridCol>
                <a:gridCol w="568960">
                  <a:extLst>
                    <a:ext uri="{9D8B030D-6E8A-4147-A177-3AD203B41FA5}">
                      <a16:colId xmlns:a16="http://schemas.microsoft.com/office/drawing/2014/main" val="20008"/>
                    </a:ext>
                  </a:extLst>
                </a:gridCol>
              </a:tblGrid>
              <a:tr h="342900">
                <a:tc>
                  <a:txBody>
                    <a:bodyPr/>
                    <a:lstStyle/>
                    <a:p>
                      <a:pPr marL="92075">
                        <a:lnSpc>
                          <a:spcPct val="100000"/>
                        </a:lnSpc>
                        <a:spcBef>
                          <a:spcPts val="610"/>
                        </a:spcBef>
                      </a:pPr>
                      <a:r>
                        <a:rPr sz="1000" b="1" spc="-10" dirty="0">
                          <a:solidFill>
                            <a:srgbClr val="FFFFFF"/>
                          </a:solidFill>
                          <a:latin typeface="Calibri"/>
                          <a:cs typeface="Calibri"/>
                        </a:rPr>
                        <a:t>3465.3</a:t>
                      </a:r>
                      <a:endParaRPr sz="1000">
                        <a:latin typeface="Calibri"/>
                        <a:cs typeface="Calibri"/>
                      </a:endParaRPr>
                    </a:p>
                  </a:txBody>
                  <a:tcPr marL="0" marR="0" marT="77470" marB="0">
                    <a:lnL w="9525">
                      <a:solidFill>
                        <a:srgbClr val="BCC7DD"/>
                      </a:solidFill>
                      <a:prstDash val="solid"/>
                    </a:lnL>
                    <a:lnT w="9525">
                      <a:solidFill>
                        <a:srgbClr val="BCC7DD"/>
                      </a:solidFill>
                      <a:prstDash val="solid"/>
                    </a:lnT>
                  </a:tcPr>
                </a:tc>
                <a:tc>
                  <a:txBody>
                    <a:bodyPr/>
                    <a:lstStyle/>
                    <a:p>
                      <a:pPr marL="104775">
                        <a:lnSpc>
                          <a:spcPct val="100000"/>
                        </a:lnSpc>
                        <a:spcBef>
                          <a:spcPts val="610"/>
                        </a:spcBef>
                      </a:pPr>
                      <a:r>
                        <a:rPr sz="1000" b="1" spc="-10" dirty="0">
                          <a:solidFill>
                            <a:srgbClr val="FFFFFF"/>
                          </a:solidFill>
                          <a:latin typeface="Calibri"/>
                          <a:cs typeface="Calibri"/>
                        </a:rPr>
                        <a:t>3455.6</a:t>
                      </a:r>
                      <a:endParaRPr sz="1000">
                        <a:latin typeface="Calibri"/>
                        <a:cs typeface="Calibri"/>
                      </a:endParaRPr>
                    </a:p>
                  </a:txBody>
                  <a:tcPr marL="0" marR="0" marT="77470" marB="0">
                    <a:lnT w="9525">
                      <a:solidFill>
                        <a:srgbClr val="BCC7DD"/>
                      </a:solidFill>
                      <a:prstDash val="solid"/>
                    </a:lnT>
                  </a:tcPr>
                </a:tc>
                <a:tc>
                  <a:txBody>
                    <a:bodyPr/>
                    <a:lstStyle/>
                    <a:p>
                      <a:pPr marL="104139">
                        <a:lnSpc>
                          <a:spcPct val="100000"/>
                        </a:lnSpc>
                        <a:spcBef>
                          <a:spcPts val="610"/>
                        </a:spcBef>
                      </a:pPr>
                      <a:r>
                        <a:rPr sz="1000" b="1" spc="-10" dirty="0">
                          <a:solidFill>
                            <a:srgbClr val="FFFFFF"/>
                          </a:solidFill>
                          <a:latin typeface="Calibri"/>
                          <a:cs typeface="Calibri"/>
                        </a:rPr>
                        <a:t>3462.5</a:t>
                      </a:r>
                      <a:endParaRPr sz="1000">
                        <a:latin typeface="Calibri"/>
                        <a:cs typeface="Calibri"/>
                      </a:endParaRPr>
                    </a:p>
                  </a:txBody>
                  <a:tcPr marL="0" marR="0" marT="77470" marB="0">
                    <a:lnT w="9525">
                      <a:solidFill>
                        <a:srgbClr val="BCC7DD"/>
                      </a:solidFill>
                      <a:prstDash val="solid"/>
                    </a:lnT>
                  </a:tcPr>
                </a:tc>
                <a:tc>
                  <a:txBody>
                    <a:bodyPr/>
                    <a:lstStyle/>
                    <a:p>
                      <a:pPr marL="104775">
                        <a:lnSpc>
                          <a:spcPct val="100000"/>
                        </a:lnSpc>
                        <a:spcBef>
                          <a:spcPts val="610"/>
                        </a:spcBef>
                      </a:pPr>
                      <a:r>
                        <a:rPr sz="1000" b="1" spc="-10" dirty="0">
                          <a:solidFill>
                            <a:srgbClr val="FFFFFF"/>
                          </a:solidFill>
                          <a:latin typeface="Calibri"/>
                          <a:cs typeface="Calibri"/>
                        </a:rPr>
                        <a:t>3463.2</a:t>
                      </a:r>
                      <a:endParaRPr sz="1000">
                        <a:latin typeface="Calibri"/>
                        <a:cs typeface="Calibri"/>
                      </a:endParaRPr>
                    </a:p>
                  </a:txBody>
                  <a:tcPr marL="0" marR="0" marT="77470" marB="0">
                    <a:lnT w="9525">
                      <a:solidFill>
                        <a:srgbClr val="BCC7DD"/>
                      </a:solidFill>
                      <a:prstDash val="solid"/>
                    </a:lnT>
                  </a:tcPr>
                </a:tc>
                <a:tc>
                  <a:txBody>
                    <a:bodyPr/>
                    <a:lstStyle/>
                    <a:p>
                      <a:pPr marL="104775">
                        <a:lnSpc>
                          <a:spcPct val="100000"/>
                        </a:lnSpc>
                        <a:spcBef>
                          <a:spcPts val="610"/>
                        </a:spcBef>
                      </a:pPr>
                      <a:r>
                        <a:rPr sz="1000" b="1" spc="-10" dirty="0">
                          <a:solidFill>
                            <a:srgbClr val="FFFFFF"/>
                          </a:solidFill>
                          <a:latin typeface="Calibri"/>
                          <a:cs typeface="Calibri"/>
                        </a:rPr>
                        <a:t>3453.7</a:t>
                      </a:r>
                      <a:endParaRPr sz="1000">
                        <a:latin typeface="Calibri"/>
                        <a:cs typeface="Calibri"/>
                      </a:endParaRPr>
                    </a:p>
                  </a:txBody>
                  <a:tcPr marL="0" marR="0" marT="77470" marB="0">
                    <a:lnT w="9525">
                      <a:solidFill>
                        <a:srgbClr val="BCC7DD"/>
                      </a:solidFill>
                      <a:prstDash val="solid"/>
                    </a:lnT>
                  </a:tcPr>
                </a:tc>
                <a:tc>
                  <a:txBody>
                    <a:bodyPr/>
                    <a:lstStyle/>
                    <a:p>
                      <a:pPr marL="105410">
                        <a:lnSpc>
                          <a:spcPct val="100000"/>
                        </a:lnSpc>
                        <a:spcBef>
                          <a:spcPts val="610"/>
                        </a:spcBef>
                      </a:pPr>
                      <a:r>
                        <a:rPr sz="1000" b="1" spc="-10" dirty="0">
                          <a:solidFill>
                            <a:srgbClr val="FFFFFF"/>
                          </a:solidFill>
                          <a:latin typeface="Calibri"/>
                          <a:cs typeface="Calibri"/>
                        </a:rPr>
                        <a:t>3454.6</a:t>
                      </a:r>
                      <a:endParaRPr sz="1000">
                        <a:latin typeface="Calibri"/>
                        <a:cs typeface="Calibri"/>
                      </a:endParaRPr>
                    </a:p>
                  </a:txBody>
                  <a:tcPr marL="0" marR="0" marT="77470" marB="0">
                    <a:lnT w="9525">
                      <a:solidFill>
                        <a:srgbClr val="BCC7DD"/>
                      </a:solidFill>
                      <a:prstDash val="solid"/>
                    </a:lnT>
                  </a:tcPr>
                </a:tc>
                <a:tc>
                  <a:txBody>
                    <a:bodyPr/>
                    <a:lstStyle/>
                    <a:p>
                      <a:pPr marL="105410">
                        <a:lnSpc>
                          <a:spcPct val="100000"/>
                        </a:lnSpc>
                        <a:spcBef>
                          <a:spcPts val="610"/>
                        </a:spcBef>
                      </a:pPr>
                      <a:r>
                        <a:rPr sz="1000" b="1" spc="-10" dirty="0">
                          <a:solidFill>
                            <a:srgbClr val="FFFFFF"/>
                          </a:solidFill>
                          <a:latin typeface="Calibri"/>
                          <a:cs typeface="Calibri"/>
                        </a:rPr>
                        <a:t>3453.7</a:t>
                      </a:r>
                      <a:endParaRPr sz="1000">
                        <a:latin typeface="Calibri"/>
                        <a:cs typeface="Calibri"/>
                      </a:endParaRPr>
                    </a:p>
                  </a:txBody>
                  <a:tcPr marL="0" marR="0" marT="77470" marB="0">
                    <a:lnT w="9525">
                      <a:solidFill>
                        <a:srgbClr val="BCC7DD"/>
                      </a:solidFill>
                      <a:prstDash val="solid"/>
                    </a:lnT>
                  </a:tcPr>
                </a:tc>
                <a:tc>
                  <a:txBody>
                    <a:bodyPr/>
                    <a:lstStyle/>
                    <a:p>
                      <a:pPr marL="106045">
                        <a:lnSpc>
                          <a:spcPct val="100000"/>
                        </a:lnSpc>
                        <a:spcBef>
                          <a:spcPts val="610"/>
                        </a:spcBef>
                      </a:pPr>
                      <a:r>
                        <a:rPr sz="1000" b="1" spc="-10" dirty="0">
                          <a:solidFill>
                            <a:srgbClr val="FFFFFF"/>
                          </a:solidFill>
                          <a:latin typeface="Calibri"/>
                          <a:cs typeface="Calibri"/>
                        </a:rPr>
                        <a:t>3454.5</a:t>
                      </a:r>
                      <a:endParaRPr sz="1000">
                        <a:latin typeface="Calibri"/>
                        <a:cs typeface="Calibri"/>
                      </a:endParaRPr>
                    </a:p>
                  </a:txBody>
                  <a:tcPr marL="0" marR="0" marT="77470" marB="0">
                    <a:lnT w="9525">
                      <a:solidFill>
                        <a:srgbClr val="BCC7DD"/>
                      </a:solidFill>
                      <a:prstDash val="solid"/>
                    </a:lnT>
                  </a:tcPr>
                </a:tc>
                <a:tc>
                  <a:txBody>
                    <a:bodyPr/>
                    <a:lstStyle/>
                    <a:p>
                      <a:pPr marL="106045">
                        <a:lnSpc>
                          <a:spcPct val="100000"/>
                        </a:lnSpc>
                        <a:spcBef>
                          <a:spcPts val="610"/>
                        </a:spcBef>
                      </a:pPr>
                      <a:r>
                        <a:rPr sz="1000" b="1" spc="-10" dirty="0">
                          <a:solidFill>
                            <a:srgbClr val="FFFFFF"/>
                          </a:solidFill>
                          <a:latin typeface="Calibri"/>
                          <a:cs typeface="Calibri"/>
                        </a:rPr>
                        <a:t>3456.8</a:t>
                      </a:r>
                      <a:endParaRPr sz="1000">
                        <a:latin typeface="Calibri"/>
                        <a:cs typeface="Calibri"/>
                      </a:endParaRPr>
                    </a:p>
                  </a:txBody>
                  <a:tcPr marL="0" marR="0" marT="77470" marB="0">
                    <a:lnR w="9525">
                      <a:solidFill>
                        <a:srgbClr val="BCC7DD"/>
                      </a:solidFill>
                      <a:prstDash val="solid"/>
                    </a:lnR>
                    <a:lnT w="9525">
                      <a:solidFill>
                        <a:srgbClr val="BCC7DD"/>
                      </a:solidFill>
                      <a:prstDash val="solid"/>
                    </a:lnT>
                  </a:tcPr>
                </a:tc>
                <a:extLst>
                  <a:ext uri="{0D108BD9-81ED-4DB2-BD59-A6C34878D82A}">
                    <a16:rowId xmlns:a16="http://schemas.microsoft.com/office/drawing/2014/main" val="10000"/>
                  </a:ext>
                </a:extLst>
              </a:tr>
            </a:tbl>
          </a:graphicData>
        </a:graphic>
      </p:graphicFrame>
      <p:sp>
        <p:nvSpPr>
          <p:cNvPr id="16" name="object 16"/>
          <p:cNvSpPr/>
          <p:nvPr/>
        </p:nvSpPr>
        <p:spPr>
          <a:xfrm>
            <a:off x="3604259" y="3965447"/>
            <a:ext cx="5155692" cy="446531"/>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3651503" y="3990594"/>
            <a:ext cx="5041392" cy="332231"/>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3657600" y="4034028"/>
            <a:ext cx="368808" cy="291084"/>
          </a:xfrm>
          <a:prstGeom prst="rect">
            <a:avLst/>
          </a:prstGeom>
          <a:blipFill>
            <a:blip r:embed="rId16" cstate="print"/>
            <a:stretch>
              <a:fillRect/>
            </a:stretch>
          </a:blipFill>
        </p:spPr>
        <p:txBody>
          <a:bodyPr wrap="square" lIns="0" tIns="0" rIns="0" bIns="0" rtlCol="0"/>
          <a:lstStyle/>
          <a:p>
            <a:endParaRPr/>
          </a:p>
        </p:txBody>
      </p:sp>
      <p:sp>
        <p:nvSpPr>
          <p:cNvPr id="19" name="object 19"/>
          <p:cNvSpPr/>
          <p:nvPr/>
        </p:nvSpPr>
        <p:spPr>
          <a:xfrm>
            <a:off x="4218432" y="4034028"/>
            <a:ext cx="368808" cy="291084"/>
          </a:xfrm>
          <a:prstGeom prst="rect">
            <a:avLst/>
          </a:prstGeom>
          <a:blipFill>
            <a:blip r:embed="rId17" cstate="print"/>
            <a:stretch>
              <a:fillRect/>
            </a:stretch>
          </a:blipFill>
        </p:spPr>
        <p:txBody>
          <a:bodyPr wrap="square" lIns="0" tIns="0" rIns="0" bIns="0" rtlCol="0"/>
          <a:lstStyle/>
          <a:p>
            <a:endParaRPr/>
          </a:p>
        </p:txBody>
      </p:sp>
      <p:sp>
        <p:nvSpPr>
          <p:cNvPr id="20" name="object 20"/>
          <p:cNvSpPr/>
          <p:nvPr/>
        </p:nvSpPr>
        <p:spPr>
          <a:xfrm>
            <a:off x="4779264" y="4034028"/>
            <a:ext cx="368808" cy="291084"/>
          </a:xfrm>
          <a:prstGeom prst="rect">
            <a:avLst/>
          </a:prstGeom>
          <a:blipFill>
            <a:blip r:embed="rId18" cstate="print"/>
            <a:stretch>
              <a:fillRect/>
            </a:stretch>
          </a:blipFill>
        </p:spPr>
        <p:txBody>
          <a:bodyPr wrap="square" lIns="0" tIns="0" rIns="0" bIns="0" rtlCol="0"/>
          <a:lstStyle/>
          <a:p>
            <a:endParaRPr/>
          </a:p>
        </p:txBody>
      </p:sp>
      <p:sp>
        <p:nvSpPr>
          <p:cNvPr id="21" name="object 21"/>
          <p:cNvSpPr/>
          <p:nvPr/>
        </p:nvSpPr>
        <p:spPr>
          <a:xfrm>
            <a:off x="5338571" y="4034028"/>
            <a:ext cx="368808" cy="291084"/>
          </a:xfrm>
          <a:prstGeom prst="rect">
            <a:avLst/>
          </a:prstGeom>
          <a:blipFill>
            <a:blip r:embed="rId19" cstate="print"/>
            <a:stretch>
              <a:fillRect/>
            </a:stretch>
          </a:blipFill>
        </p:spPr>
        <p:txBody>
          <a:bodyPr wrap="square" lIns="0" tIns="0" rIns="0" bIns="0" rtlCol="0"/>
          <a:lstStyle/>
          <a:p>
            <a:endParaRPr/>
          </a:p>
        </p:txBody>
      </p:sp>
      <p:sp>
        <p:nvSpPr>
          <p:cNvPr id="22" name="object 22"/>
          <p:cNvSpPr/>
          <p:nvPr/>
        </p:nvSpPr>
        <p:spPr>
          <a:xfrm>
            <a:off x="5899403" y="4034028"/>
            <a:ext cx="368808" cy="291084"/>
          </a:xfrm>
          <a:prstGeom prst="rect">
            <a:avLst/>
          </a:prstGeom>
          <a:blipFill>
            <a:blip r:embed="rId20" cstate="print"/>
            <a:stretch>
              <a:fillRect/>
            </a:stretch>
          </a:blipFill>
        </p:spPr>
        <p:txBody>
          <a:bodyPr wrap="square" lIns="0" tIns="0" rIns="0" bIns="0" rtlCol="0"/>
          <a:lstStyle/>
          <a:p>
            <a:endParaRPr/>
          </a:p>
        </p:txBody>
      </p:sp>
      <p:sp>
        <p:nvSpPr>
          <p:cNvPr id="23" name="object 23"/>
          <p:cNvSpPr/>
          <p:nvPr/>
        </p:nvSpPr>
        <p:spPr>
          <a:xfrm>
            <a:off x="6458711" y="4034028"/>
            <a:ext cx="368808" cy="291084"/>
          </a:xfrm>
          <a:prstGeom prst="rect">
            <a:avLst/>
          </a:prstGeom>
          <a:blipFill>
            <a:blip r:embed="rId21" cstate="print"/>
            <a:stretch>
              <a:fillRect/>
            </a:stretch>
          </a:blipFill>
        </p:spPr>
        <p:txBody>
          <a:bodyPr wrap="square" lIns="0" tIns="0" rIns="0" bIns="0" rtlCol="0"/>
          <a:lstStyle/>
          <a:p>
            <a:endParaRPr/>
          </a:p>
        </p:txBody>
      </p:sp>
      <p:sp>
        <p:nvSpPr>
          <p:cNvPr id="24" name="object 24"/>
          <p:cNvSpPr/>
          <p:nvPr/>
        </p:nvSpPr>
        <p:spPr>
          <a:xfrm>
            <a:off x="7019543" y="4034028"/>
            <a:ext cx="368807" cy="291084"/>
          </a:xfrm>
          <a:prstGeom prst="rect">
            <a:avLst/>
          </a:prstGeom>
          <a:blipFill>
            <a:blip r:embed="rId22" cstate="print"/>
            <a:stretch>
              <a:fillRect/>
            </a:stretch>
          </a:blipFill>
        </p:spPr>
        <p:txBody>
          <a:bodyPr wrap="square" lIns="0" tIns="0" rIns="0" bIns="0" rtlCol="0"/>
          <a:lstStyle/>
          <a:p>
            <a:endParaRPr/>
          </a:p>
        </p:txBody>
      </p:sp>
      <p:sp>
        <p:nvSpPr>
          <p:cNvPr id="25" name="object 25"/>
          <p:cNvSpPr/>
          <p:nvPr/>
        </p:nvSpPr>
        <p:spPr>
          <a:xfrm>
            <a:off x="7578852" y="4034028"/>
            <a:ext cx="368807" cy="291084"/>
          </a:xfrm>
          <a:prstGeom prst="rect">
            <a:avLst/>
          </a:prstGeom>
          <a:blipFill>
            <a:blip r:embed="rId23" cstate="print"/>
            <a:stretch>
              <a:fillRect/>
            </a:stretch>
          </a:blipFill>
        </p:spPr>
        <p:txBody>
          <a:bodyPr wrap="square" lIns="0" tIns="0" rIns="0" bIns="0" rtlCol="0"/>
          <a:lstStyle/>
          <a:p>
            <a:endParaRPr/>
          </a:p>
        </p:txBody>
      </p:sp>
      <p:sp>
        <p:nvSpPr>
          <p:cNvPr id="26" name="object 26"/>
          <p:cNvSpPr/>
          <p:nvPr/>
        </p:nvSpPr>
        <p:spPr>
          <a:xfrm>
            <a:off x="8139683" y="4034028"/>
            <a:ext cx="368807" cy="291084"/>
          </a:xfrm>
          <a:prstGeom prst="rect">
            <a:avLst/>
          </a:prstGeom>
          <a:blipFill>
            <a:blip r:embed="rId24" cstate="print"/>
            <a:stretch>
              <a:fillRect/>
            </a:stretch>
          </a:blipFill>
        </p:spPr>
        <p:txBody>
          <a:bodyPr wrap="square" lIns="0" tIns="0" rIns="0" bIns="0" rtlCol="0"/>
          <a:lstStyle/>
          <a:p>
            <a:endParaRPr/>
          </a:p>
        </p:txBody>
      </p:sp>
      <p:graphicFrame>
        <p:nvGraphicFramePr>
          <p:cNvPr id="27" name="object 27"/>
          <p:cNvGraphicFramePr>
            <a:graphicFrameLocks noGrp="1"/>
          </p:cNvGraphicFramePr>
          <p:nvPr/>
        </p:nvGraphicFramePr>
        <p:xfrm>
          <a:off x="3646741" y="3985831"/>
          <a:ext cx="5046977" cy="342900"/>
        </p:xfrm>
        <a:graphic>
          <a:graphicData uri="http://schemas.openxmlformats.org/drawingml/2006/table">
            <a:tbl>
              <a:tblPr firstRow="1" bandRow="1">
                <a:tableStyleId>{2D5ABB26-0587-4C30-8999-92F81FD0307C}</a:tableStyleId>
              </a:tblPr>
              <a:tblGrid>
                <a:gridCol w="471170">
                  <a:extLst>
                    <a:ext uri="{9D8B030D-6E8A-4147-A177-3AD203B41FA5}">
                      <a16:colId xmlns:a16="http://schemas.microsoft.com/office/drawing/2014/main" val="20000"/>
                    </a:ext>
                  </a:extLst>
                </a:gridCol>
                <a:gridCol w="561340">
                  <a:extLst>
                    <a:ext uri="{9D8B030D-6E8A-4147-A177-3AD203B41FA5}">
                      <a16:colId xmlns:a16="http://schemas.microsoft.com/office/drawing/2014/main" val="20001"/>
                    </a:ext>
                  </a:extLst>
                </a:gridCol>
                <a:gridCol w="560705">
                  <a:extLst>
                    <a:ext uri="{9D8B030D-6E8A-4147-A177-3AD203B41FA5}">
                      <a16:colId xmlns:a16="http://schemas.microsoft.com/office/drawing/2014/main" val="20002"/>
                    </a:ext>
                  </a:extLst>
                </a:gridCol>
                <a:gridCol w="560705">
                  <a:extLst>
                    <a:ext uri="{9D8B030D-6E8A-4147-A177-3AD203B41FA5}">
                      <a16:colId xmlns:a16="http://schemas.microsoft.com/office/drawing/2014/main" val="20003"/>
                    </a:ext>
                  </a:extLst>
                </a:gridCol>
                <a:gridCol w="560705">
                  <a:extLst>
                    <a:ext uri="{9D8B030D-6E8A-4147-A177-3AD203B41FA5}">
                      <a16:colId xmlns:a16="http://schemas.microsoft.com/office/drawing/2014/main" val="20004"/>
                    </a:ext>
                  </a:extLst>
                </a:gridCol>
                <a:gridCol w="560705">
                  <a:extLst>
                    <a:ext uri="{9D8B030D-6E8A-4147-A177-3AD203B41FA5}">
                      <a16:colId xmlns:a16="http://schemas.microsoft.com/office/drawing/2014/main" val="20005"/>
                    </a:ext>
                  </a:extLst>
                </a:gridCol>
                <a:gridCol w="560704">
                  <a:extLst>
                    <a:ext uri="{9D8B030D-6E8A-4147-A177-3AD203B41FA5}">
                      <a16:colId xmlns:a16="http://schemas.microsoft.com/office/drawing/2014/main" val="20006"/>
                    </a:ext>
                  </a:extLst>
                </a:gridCol>
                <a:gridCol w="560704">
                  <a:extLst>
                    <a:ext uri="{9D8B030D-6E8A-4147-A177-3AD203B41FA5}">
                      <a16:colId xmlns:a16="http://schemas.microsoft.com/office/drawing/2014/main" val="20007"/>
                    </a:ext>
                  </a:extLst>
                </a:gridCol>
                <a:gridCol w="650239">
                  <a:extLst>
                    <a:ext uri="{9D8B030D-6E8A-4147-A177-3AD203B41FA5}">
                      <a16:colId xmlns:a16="http://schemas.microsoft.com/office/drawing/2014/main" val="20008"/>
                    </a:ext>
                  </a:extLst>
                </a:gridCol>
              </a:tblGrid>
              <a:tr h="342900">
                <a:tc>
                  <a:txBody>
                    <a:bodyPr/>
                    <a:lstStyle/>
                    <a:p>
                      <a:pPr marL="92075">
                        <a:lnSpc>
                          <a:spcPct val="100000"/>
                        </a:lnSpc>
                        <a:spcBef>
                          <a:spcPts val="615"/>
                        </a:spcBef>
                      </a:pPr>
                      <a:r>
                        <a:rPr sz="1000" b="1" spc="-10" dirty="0">
                          <a:solidFill>
                            <a:srgbClr val="FFFFFF"/>
                          </a:solidFill>
                          <a:latin typeface="Calibri"/>
                          <a:cs typeface="Calibri"/>
                        </a:rPr>
                        <a:t>465</a:t>
                      </a:r>
                      <a:endParaRPr sz="1000">
                        <a:latin typeface="Calibri"/>
                        <a:cs typeface="Calibri"/>
                      </a:endParaRPr>
                    </a:p>
                  </a:txBody>
                  <a:tcPr marL="0" marR="0" marT="78105" marB="0">
                    <a:lnL w="9525">
                      <a:solidFill>
                        <a:srgbClr val="C7C1D2"/>
                      </a:solidFill>
                      <a:prstDash val="solid"/>
                    </a:lnL>
                    <a:lnT w="9525">
                      <a:solidFill>
                        <a:srgbClr val="C7C1D2"/>
                      </a:solidFill>
                      <a:prstDash val="solid"/>
                    </a:lnT>
                  </a:tcPr>
                </a:tc>
                <a:tc>
                  <a:txBody>
                    <a:bodyPr/>
                    <a:lstStyle/>
                    <a:p>
                      <a:pPr marL="185420">
                        <a:lnSpc>
                          <a:spcPct val="100000"/>
                        </a:lnSpc>
                        <a:spcBef>
                          <a:spcPts val="615"/>
                        </a:spcBef>
                      </a:pPr>
                      <a:r>
                        <a:rPr sz="1000" b="1" spc="-10" dirty="0">
                          <a:solidFill>
                            <a:srgbClr val="FFFFFF"/>
                          </a:solidFill>
                          <a:latin typeface="Calibri"/>
                          <a:cs typeface="Calibri"/>
                        </a:rPr>
                        <a:t>345</a:t>
                      </a:r>
                      <a:endParaRPr sz="1000">
                        <a:latin typeface="Calibri"/>
                        <a:cs typeface="Calibri"/>
                      </a:endParaRPr>
                    </a:p>
                  </a:txBody>
                  <a:tcPr marL="0" marR="0" marT="78105" marB="0">
                    <a:lnT w="9525">
                      <a:solidFill>
                        <a:srgbClr val="C7C1D2"/>
                      </a:solidFill>
                      <a:prstDash val="solid"/>
                    </a:lnT>
                  </a:tcPr>
                </a:tc>
                <a:tc>
                  <a:txBody>
                    <a:bodyPr/>
                    <a:lstStyle/>
                    <a:p>
                      <a:pPr marL="184150">
                        <a:lnSpc>
                          <a:spcPct val="100000"/>
                        </a:lnSpc>
                        <a:spcBef>
                          <a:spcPts val="615"/>
                        </a:spcBef>
                      </a:pPr>
                      <a:r>
                        <a:rPr sz="1000" b="1" spc="-10" dirty="0">
                          <a:solidFill>
                            <a:srgbClr val="FFFFFF"/>
                          </a:solidFill>
                          <a:latin typeface="Calibri"/>
                          <a:cs typeface="Calibri"/>
                        </a:rPr>
                        <a:t>346</a:t>
                      </a:r>
                      <a:endParaRPr sz="1000">
                        <a:latin typeface="Calibri"/>
                        <a:cs typeface="Calibri"/>
                      </a:endParaRPr>
                    </a:p>
                  </a:txBody>
                  <a:tcPr marL="0" marR="0" marT="78105" marB="0">
                    <a:lnT w="9525">
                      <a:solidFill>
                        <a:srgbClr val="C7C1D2"/>
                      </a:solidFill>
                      <a:prstDash val="solid"/>
                    </a:lnT>
                  </a:tcPr>
                </a:tc>
                <a:tc>
                  <a:txBody>
                    <a:bodyPr/>
                    <a:lstStyle/>
                    <a:p>
                      <a:pPr marL="184150">
                        <a:lnSpc>
                          <a:spcPct val="100000"/>
                        </a:lnSpc>
                        <a:spcBef>
                          <a:spcPts val="615"/>
                        </a:spcBef>
                      </a:pPr>
                      <a:r>
                        <a:rPr sz="1000" b="1" spc="-10" dirty="0">
                          <a:solidFill>
                            <a:srgbClr val="FFFFFF"/>
                          </a:solidFill>
                          <a:latin typeface="Calibri"/>
                          <a:cs typeface="Calibri"/>
                        </a:rPr>
                        <a:t>246</a:t>
                      </a:r>
                      <a:endParaRPr sz="1000">
                        <a:latin typeface="Calibri"/>
                        <a:cs typeface="Calibri"/>
                      </a:endParaRPr>
                    </a:p>
                  </a:txBody>
                  <a:tcPr marL="0" marR="0" marT="78105" marB="0">
                    <a:lnT w="9525">
                      <a:solidFill>
                        <a:srgbClr val="C7C1D2"/>
                      </a:solidFill>
                      <a:prstDash val="solid"/>
                    </a:lnT>
                  </a:tcPr>
                </a:tc>
                <a:tc>
                  <a:txBody>
                    <a:bodyPr/>
                    <a:lstStyle/>
                    <a:p>
                      <a:pPr marL="183515">
                        <a:lnSpc>
                          <a:spcPct val="100000"/>
                        </a:lnSpc>
                        <a:spcBef>
                          <a:spcPts val="615"/>
                        </a:spcBef>
                      </a:pPr>
                      <a:r>
                        <a:rPr sz="1000" b="1" spc="-10" dirty="0">
                          <a:solidFill>
                            <a:srgbClr val="FFFFFF"/>
                          </a:solidFill>
                          <a:latin typeface="Calibri"/>
                          <a:cs typeface="Calibri"/>
                        </a:rPr>
                        <a:t>453</a:t>
                      </a:r>
                      <a:endParaRPr sz="1000">
                        <a:latin typeface="Calibri"/>
                        <a:cs typeface="Calibri"/>
                      </a:endParaRPr>
                    </a:p>
                  </a:txBody>
                  <a:tcPr marL="0" marR="0" marT="78105" marB="0">
                    <a:lnT w="9525">
                      <a:solidFill>
                        <a:srgbClr val="C7C1D2"/>
                      </a:solidFill>
                      <a:prstDash val="solid"/>
                    </a:lnT>
                  </a:tcPr>
                </a:tc>
                <a:tc>
                  <a:txBody>
                    <a:bodyPr/>
                    <a:lstStyle/>
                    <a:p>
                      <a:pPr marL="183515">
                        <a:lnSpc>
                          <a:spcPct val="100000"/>
                        </a:lnSpc>
                        <a:spcBef>
                          <a:spcPts val="615"/>
                        </a:spcBef>
                      </a:pPr>
                      <a:r>
                        <a:rPr sz="1000" b="1" spc="-10" dirty="0">
                          <a:solidFill>
                            <a:srgbClr val="FFFFFF"/>
                          </a:solidFill>
                          <a:latin typeface="Calibri"/>
                          <a:cs typeface="Calibri"/>
                        </a:rPr>
                        <a:t>346</a:t>
                      </a:r>
                      <a:endParaRPr sz="1000">
                        <a:latin typeface="Calibri"/>
                        <a:cs typeface="Calibri"/>
                      </a:endParaRPr>
                    </a:p>
                  </a:txBody>
                  <a:tcPr marL="0" marR="0" marT="78105" marB="0">
                    <a:lnT w="9525">
                      <a:solidFill>
                        <a:srgbClr val="C7C1D2"/>
                      </a:solidFill>
                      <a:prstDash val="solid"/>
                    </a:lnT>
                  </a:tcPr>
                </a:tc>
                <a:tc>
                  <a:txBody>
                    <a:bodyPr/>
                    <a:lstStyle/>
                    <a:p>
                      <a:pPr marL="182880">
                        <a:lnSpc>
                          <a:spcPct val="100000"/>
                        </a:lnSpc>
                        <a:spcBef>
                          <a:spcPts val="615"/>
                        </a:spcBef>
                      </a:pPr>
                      <a:r>
                        <a:rPr sz="1000" b="1" spc="-10" dirty="0">
                          <a:solidFill>
                            <a:srgbClr val="FFFFFF"/>
                          </a:solidFill>
                          <a:latin typeface="Calibri"/>
                          <a:cs typeface="Calibri"/>
                        </a:rPr>
                        <a:t>357</a:t>
                      </a:r>
                      <a:endParaRPr sz="1000">
                        <a:latin typeface="Calibri"/>
                        <a:cs typeface="Calibri"/>
                      </a:endParaRPr>
                    </a:p>
                  </a:txBody>
                  <a:tcPr marL="0" marR="0" marT="78105" marB="0">
                    <a:lnT w="9525">
                      <a:solidFill>
                        <a:srgbClr val="C7C1D2"/>
                      </a:solidFill>
                      <a:prstDash val="solid"/>
                    </a:lnT>
                  </a:tcPr>
                </a:tc>
                <a:tc>
                  <a:txBody>
                    <a:bodyPr/>
                    <a:lstStyle/>
                    <a:p>
                      <a:pPr marL="182880">
                        <a:lnSpc>
                          <a:spcPct val="100000"/>
                        </a:lnSpc>
                        <a:spcBef>
                          <a:spcPts val="615"/>
                        </a:spcBef>
                      </a:pPr>
                      <a:r>
                        <a:rPr sz="1000" b="1" spc="-10" dirty="0">
                          <a:solidFill>
                            <a:srgbClr val="FFFFFF"/>
                          </a:solidFill>
                          <a:latin typeface="Calibri"/>
                          <a:cs typeface="Calibri"/>
                        </a:rPr>
                        <a:t>455</a:t>
                      </a:r>
                      <a:endParaRPr sz="1000">
                        <a:latin typeface="Calibri"/>
                        <a:cs typeface="Calibri"/>
                      </a:endParaRPr>
                    </a:p>
                  </a:txBody>
                  <a:tcPr marL="0" marR="0" marT="78105" marB="0">
                    <a:lnT w="9525">
                      <a:solidFill>
                        <a:srgbClr val="C7C1D2"/>
                      </a:solidFill>
                      <a:prstDash val="solid"/>
                    </a:lnT>
                  </a:tcPr>
                </a:tc>
                <a:tc>
                  <a:txBody>
                    <a:bodyPr/>
                    <a:lstStyle/>
                    <a:p>
                      <a:pPr marL="182245">
                        <a:lnSpc>
                          <a:spcPct val="100000"/>
                        </a:lnSpc>
                        <a:spcBef>
                          <a:spcPts val="615"/>
                        </a:spcBef>
                      </a:pPr>
                      <a:r>
                        <a:rPr sz="1000" b="1" spc="-10" dirty="0">
                          <a:solidFill>
                            <a:srgbClr val="FFFFFF"/>
                          </a:solidFill>
                          <a:latin typeface="Calibri"/>
                          <a:cs typeface="Calibri"/>
                        </a:rPr>
                        <a:t>358</a:t>
                      </a:r>
                      <a:endParaRPr sz="1000">
                        <a:latin typeface="Calibri"/>
                        <a:cs typeface="Calibri"/>
                      </a:endParaRPr>
                    </a:p>
                  </a:txBody>
                  <a:tcPr marL="0" marR="0" marT="78105" marB="0">
                    <a:lnR w="9525">
                      <a:solidFill>
                        <a:srgbClr val="C7C1D2"/>
                      </a:solidFill>
                      <a:prstDash val="solid"/>
                    </a:lnR>
                    <a:lnT w="9525">
                      <a:solidFill>
                        <a:srgbClr val="C7C1D2"/>
                      </a:solidFill>
                      <a:prstDash val="solid"/>
                    </a:lnT>
                  </a:tcPr>
                </a:tc>
                <a:extLst>
                  <a:ext uri="{0D108BD9-81ED-4DB2-BD59-A6C34878D82A}">
                    <a16:rowId xmlns:a16="http://schemas.microsoft.com/office/drawing/2014/main" val="10000"/>
                  </a:ext>
                </a:extLst>
              </a:tr>
            </a:tbl>
          </a:graphicData>
        </a:graphic>
      </p:graphicFrame>
      <p:sp>
        <p:nvSpPr>
          <p:cNvPr id="28" name="object 28"/>
          <p:cNvSpPr/>
          <p:nvPr/>
        </p:nvSpPr>
        <p:spPr>
          <a:xfrm>
            <a:off x="3994403" y="4434840"/>
            <a:ext cx="5149596" cy="446531"/>
          </a:xfrm>
          <a:prstGeom prst="rect">
            <a:avLst/>
          </a:prstGeom>
          <a:blipFill>
            <a:blip r:embed="rId25" cstate="print"/>
            <a:stretch>
              <a:fillRect/>
            </a:stretch>
          </a:blipFill>
        </p:spPr>
        <p:txBody>
          <a:bodyPr wrap="square" lIns="0" tIns="0" rIns="0" bIns="0" rtlCol="0"/>
          <a:lstStyle/>
          <a:p>
            <a:endParaRPr/>
          </a:p>
        </p:txBody>
      </p:sp>
      <p:sp>
        <p:nvSpPr>
          <p:cNvPr id="29" name="object 29"/>
          <p:cNvSpPr/>
          <p:nvPr/>
        </p:nvSpPr>
        <p:spPr>
          <a:xfrm>
            <a:off x="4041647" y="4459478"/>
            <a:ext cx="5041392" cy="332232"/>
          </a:xfrm>
          <a:prstGeom prst="rect">
            <a:avLst/>
          </a:prstGeom>
          <a:blipFill>
            <a:blip r:embed="rId26" cstate="print"/>
            <a:stretch>
              <a:fillRect/>
            </a:stretch>
          </a:blipFill>
        </p:spPr>
        <p:txBody>
          <a:bodyPr wrap="square" lIns="0" tIns="0" rIns="0" bIns="0" rtlCol="0"/>
          <a:lstStyle/>
          <a:p>
            <a:endParaRPr/>
          </a:p>
        </p:txBody>
      </p:sp>
      <p:sp>
        <p:nvSpPr>
          <p:cNvPr id="30" name="object 30"/>
          <p:cNvSpPr/>
          <p:nvPr/>
        </p:nvSpPr>
        <p:spPr>
          <a:xfrm>
            <a:off x="4047744" y="4501896"/>
            <a:ext cx="466344" cy="291084"/>
          </a:xfrm>
          <a:prstGeom prst="rect">
            <a:avLst/>
          </a:prstGeom>
          <a:blipFill>
            <a:blip r:embed="rId27" cstate="print"/>
            <a:stretch>
              <a:fillRect/>
            </a:stretch>
          </a:blipFill>
        </p:spPr>
        <p:txBody>
          <a:bodyPr wrap="square" lIns="0" tIns="0" rIns="0" bIns="0" rtlCol="0"/>
          <a:lstStyle/>
          <a:p>
            <a:endParaRPr/>
          </a:p>
        </p:txBody>
      </p:sp>
      <p:sp>
        <p:nvSpPr>
          <p:cNvPr id="31" name="object 31"/>
          <p:cNvSpPr/>
          <p:nvPr/>
        </p:nvSpPr>
        <p:spPr>
          <a:xfrm>
            <a:off x="4608576" y="4501896"/>
            <a:ext cx="466344" cy="291084"/>
          </a:xfrm>
          <a:prstGeom prst="rect">
            <a:avLst/>
          </a:prstGeom>
          <a:blipFill>
            <a:blip r:embed="rId28" cstate="print"/>
            <a:stretch>
              <a:fillRect/>
            </a:stretch>
          </a:blipFill>
        </p:spPr>
        <p:txBody>
          <a:bodyPr wrap="square" lIns="0" tIns="0" rIns="0" bIns="0" rtlCol="0"/>
          <a:lstStyle/>
          <a:p>
            <a:endParaRPr/>
          </a:p>
        </p:txBody>
      </p:sp>
      <p:sp>
        <p:nvSpPr>
          <p:cNvPr id="32" name="object 32"/>
          <p:cNvSpPr/>
          <p:nvPr/>
        </p:nvSpPr>
        <p:spPr>
          <a:xfrm>
            <a:off x="5169408" y="4501896"/>
            <a:ext cx="466343" cy="291084"/>
          </a:xfrm>
          <a:prstGeom prst="rect">
            <a:avLst/>
          </a:prstGeom>
          <a:blipFill>
            <a:blip r:embed="rId29" cstate="print"/>
            <a:stretch>
              <a:fillRect/>
            </a:stretch>
          </a:blipFill>
        </p:spPr>
        <p:txBody>
          <a:bodyPr wrap="square" lIns="0" tIns="0" rIns="0" bIns="0" rtlCol="0"/>
          <a:lstStyle/>
          <a:p>
            <a:endParaRPr/>
          </a:p>
        </p:txBody>
      </p:sp>
      <p:sp>
        <p:nvSpPr>
          <p:cNvPr id="33" name="object 33"/>
          <p:cNvSpPr/>
          <p:nvPr/>
        </p:nvSpPr>
        <p:spPr>
          <a:xfrm>
            <a:off x="5728715" y="4501896"/>
            <a:ext cx="466343" cy="291084"/>
          </a:xfrm>
          <a:prstGeom prst="rect">
            <a:avLst/>
          </a:prstGeom>
          <a:blipFill>
            <a:blip r:embed="rId30" cstate="print"/>
            <a:stretch>
              <a:fillRect/>
            </a:stretch>
          </a:blipFill>
        </p:spPr>
        <p:txBody>
          <a:bodyPr wrap="square" lIns="0" tIns="0" rIns="0" bIns="0" rtlCol="0"/>
          <a:lstStyle/>
          <a:p>
            <a:endParaRPr/>
          </a:p>
        </p:txBody>
      </p:sp>
      <p:sp>
        <p:nvSpPr>
          <p:cNvPr id="34" name="object 34"/>
          <p:cNvSpPr/>
          <p:nvPr/>
        </p:nvSpPr>
        <p:spPr>
          <a:xfrm>
            <a:off x="6289547" y="4501896"/>
            <a:ext cx="466344" cy="291084"/>
          </a:xfrm>
          <a:prstGeom prst="rect">
            <a:avLst/>
          </a:prstGeom>
          <a:blipFill>
            <a:blip r:embed="rId31" cstate="print"/>
            <a:stretch>
              <a:fillRect/>
            </a:stretch>
          </a:blipFill>
        </p:spPr>
        <p:txBody>
          <a:bodyPr wrap="square" lIns="0" tIns="0" rIns="0" bIns="0" rtlCol="0"/>
          <a:lstStyle/>
          <a:p>
            <a:endParaRPr/>
          </a:p>
        </p:txBody>
      </p:sp>
      <p:sp>
        <p:nvSpPr>
          <p:cNvPr id="35" name="object 35"/>
          <p:cNvSpPr/>
          <p:nvPr/>
        </p:nvSpPr>
        <p:spPr>
          <a:xfrm>
            <a:off x="6848856" y="4501896"/>
            <a:ext cx="466344" cy="291084"/>
          </a:xfrm>
          <a:prstGeom prst="rect">
            <a:avLst/>
          </a:prstGeom>
          <a:blipFill>
            <a:blip r:embed="rId32" cstate="print"/>
            <a:stretch>
              <a:fillRect/>
            </a:stretch>
          </a:blipFill>
        </p:spPr>
        <p:txBody>
          <a:bodyPr wrap="square" lIns="0" tIns="0" rIns="0" bIns="0" rtlCol="0"/>
          <a:lstStyle/>
          <a:p>
            <a:endParaRPr/>
          </a:p>
        </p:txBody>
      </p:sp>
      <p:sp>
        <p:nvSpPr>
          <p:cNvPr id="36" name="object 36"/>
          <p:cNvSpPr/>
          <p:nvPr/>
        </p:nvSpPr>
        <p:spPr>
          <a:xfrm>
            <a:off x="7409688" y="4501896"/>
            <a:ext cx="466344" cy="291084"/>
          </a:xfrm>
          <a:prstGeom prst="rect">
            <a:avLst/>
          </a:prstGeom>
          <a:blipFill>
            <a:blip r:embed="rId33" cstate="print"/>
            <a:stretch>
              <a:fillRect/>
            </a:stretch>
          </a:blipFill>
        </p:spPr>
        <p:txBody>
          <a:bodyPr wrap="square" lIns="0" tIns="0" rIns="0" bIns="0" rtlCol="0"/>
          <a:lstStyle/>
          <a:p>
            <a:endParaRPr/>
          </a:p>
        </p:txBody>
      </p:sp>
      <p:sp>
        <p:nvSpPr>
          <p:cNvPr id="37" name="object 37"/>
          <p:cNvSpPr/>
          <p:nvPr/>
        </p:nvSpPr>
        <p:spPr>
          <a:xfrm>
            <a:off x="7968995" y="4501896"/>
            <a:ext cx="466344" cy="291084"/>
          </a:xfrm>
          <a:prstGeom prst="rect">
            <a:avLst/>
          </a:prstGeom>
          <a:blipFill>
            <a:blip r:embed="rId34" cstate="print"/>
            <a:stretch>
              <a:fillRect/>
            </a:stretch>
          </a:blipFill>
        </p:spPr>
        <p:txBody>
          <a:bodyPr wrap="square" lIns="0" tIns="0" rIns="0" bIns="0" rtlCol="0"/>
          <a:lstStyle/>
          <a:p>
            <a:endParaRPr/>
          </a:p>
        </p:txBody>
      </p:sp>
      <p:sp>
        <p:nvSpPr>
          <p:cNvPr id="38" name="object 38"/>
          <p:cNvSpPr/>
          <p:nvPr/>
        </p:nvSpPr>
        <p:spPr>
          <a:xfrm>
            <a:off x="8529828" y="4501896"/>
            <a:ext cx="466344" cy="291084"/>
          </a:xfrm>
          <a:prstGeom prst="rect">
            <a:avLst/>
          </a:prstGeom>
          <a:blipFill>
            <a:blip r:embed="rId35" cstate="print"/>
            <a:stretch>
              <a:fillRect/>
            </a:stretch>
          </a:blipFill>
        </p:spPr>
        <p:txBody>
          <a:bodyPr wrap="square" lIns="0" tIns="0" rIns="0" bIns="0" rtlCol="0"/>
          <a:lstStyle/>
          <a:p>
            <a:endParaRPr/>
          </a:p>
        </p:txBody>
      </p:sp>
      <p:graphicFrame>
        <p:nvGraphicFramePr>
          <p:cNvPr id="39" name="object 39"/>
          <p:cNvGraphicFramePr>
            <a:graphicFrameLocks noGrp="1"/>
          </p:cNvGraphicFramePr>
          <p:nvPr/>
        </p:nvGraphicFramePr>
        <p:xfrm>
          <a:off x="4036885" y="4454715"/>
          <a:ext cx="5041262" cy="342900"/>
        </p:xfrm>
        <a:graphic>
          <a:graphicData uri="http://schemas.openxmlformats.org/drawingml/2006/table">
            <a:tbl>
              <a:tblPr firstRow="1" bandRow="1">
                <a:tableStyleId>{2D5ABB26-0587-4C30-8999-92F81FD0307C}</a:tableStyleId>
              </a:tblPr>
              <a:tblGrid>
                <a:gridCol w="519430">
                  <a:extLst>
                    <a:ext uri="{9D8B030D-6E8A-4147-A177-3AD203B41FA5}">
                      <a16:colId xmlns:a16="http://schemas.microsoft.com/office/drawing/2014/main" val="20000"/>
                    </a:ext>
                  </a:extLst>
                </a:gridCol>
                <a:gridCol w="560705">
                  <a:extLst>
                    <a:ext uri="{9D8B030D-6E8A-4147-A177-3AD203B41FA5}">
                      <a16:colId xmlns:a16="http://schemas.microsoft.com/office/drawing/2014/main" val="20001"/>
                    </a:ext>
                  </a:extLst>
                </a:gridCol>
                <a:gridCol w="560070">
                  <a:extLst>
                    <a:ext uri="{9D8B030D-6E8A-4147-A177-3AD203B41FA5}">
                      <a16:colId xmlns:a16="http://schemas.microsoft.com/office/drawing/2014/main" val="20002"/>
                    </a:ext>
                  </a:extLst>
                </a:gridCol>
                <a:gridCol w="560069">
                  <a:extLst>
                    <a:ext uri="{9D8B030D-6E8A-4147-A177-3AD203B41FA5}">
                      <a16:colId xmlns:a16="http://schemas.microsoft.com/office/drawing/2014/main" val="20003"/>
                    </a:ext>
                  </a:extLst>
                </a:gridCol>
                <a:gridCol w="560069">
                  <a:extLst>
                    <a:ext uri="{9D8B030D-6E8A-4147-A177-3AD203B41FA5}">
                      <a16:colId xmlns:a16="http://schemas.microsoft.com/office/drawing/2014/main" val="20004"/>
                    </a:ext>
                  </a:extLst>
                </a:gridCol>
                <a:gridCol w="560069">
                  <a:extLst>
                    <a:ext uri="{9D8B030D-6E8A-4147-A177-3AD203B41FA5}">
                      <a16:colId xmlns:a16="http://schemas.microsoft.com/office/drawing/2014/main" val="20005"/>
                    </a:ext>
                  </a:extLst>
                </a:gridCol>
                <a:gridCol w="560070">
                  <a:extLst>
                    <a:ext uri="{9D8B030D-6E8A-4147-A177-3AD203B41FA5}">
                      <a16:colId xmlns:a16="http://schemas.microsoft.com/office/drawing/2014/main" val="20006"/>
                    </a:ext>
                  </a:extLst>
                </a:gridCol>
                <a:gridCol w="560070">
                  <a:extLst>
                    <a:ext uri="{9D8B030D-6E8A-4147-A177-3AD203B41FA5}">
                      <a16:colId xmlns:a16="http://schemas.microsoft.com/office/drawing/2014/main" val="20007"/>
                    </a:ext>
                  </a:extLst>
                </a:gridCol>
                <a:gridCol w="600710">
                  <a:extLst>
                    <a:ext uri="{9D8B030D-6E8A-4147-A177-3AD203B41FA5}">
                      <a16:colId xmlns:a16="http://schemas.microsoft.com/office/drawing/2014/main" val="20008"/>
                    </a:ext>
                  </a:extLst>
                </a:gridCol>
              </a:tblGrid>
              <a:tr h="342900">
                <a:tc>
                  <a:txBody>
                    <a:bodyPr/>
                    <a:lstStyle/>
                    <a:p>
                      <a:pPr marL="92075">
                        <a:lnSpc>
                          <a:spcPct val="100000"/>
                        </a:lnSpc>
                        <a:spcBef>
                          <a:spcPts val="615"/>
                        </a:spcBef>
                      </a:pPr>
                      <a:r>
                        <a:rPr sz="1000" b="1" spc="-10" dirty="0">
                          <a:solidFill>
                            <a:srgbClr val="FFFFFF"/>
                          </a:solidFill>
                          <a:latin typeface="Calibri"/>
                          <a:cs typeface="Calibri"/>
                        </a:rPr>
                        <a:t>365.3</a:t>
                      </a:r>
                      <a:endParaRPr sz="1000">
                        <a:latin typeface="Calibri"/>
                        <a:cs typeface="Calibri"/>
                      </a:endParaRPr>
                    </a:p>
                  </a:txBody>
                  <a:tcPr marL="0" marR="0" marT="78105" marB="0">
                    <a:lnL w="9525">
                      <a:solidFill>
                        <a:srgbClr val="F7CEBA"/>
                      </a:solidFill>
                      <a:prstDash val="solid"/>
                    </a:lnL>
                    <a:lnT w="9525">
                      <a:solidFill>
                        <a:srgbClr val="F7CEBA"/>
                      </a:solidFill>
                      <a:prstDash val="solid"/>
                    </a:lnT>
                  </a:tcPr>
                </a:tc>
                <a:tc>
                  <a:txBody>
                    <a:bodyPr/>
                    <a:lstStyle/>
                    <a:p>
                      <a:pPr marL="137160">
                        <a:lnSpc>
                          <a:spcPct val="100000"/>
                        </a:lnSpc>
                        <a:spcBef>
                          <a:spcPts val="615"/>
                        </a:spcBef>
                      </a:pPr>
                      <a:r>
                        <a:rPr sz="1000" b="1" spc="-10" dirty="0">
                          <a:solidFill>
                            <a:srgbClr val="FFFFFF"/>
                          </a:solidFill>
                          <a:latin typeface="Calibri"/>
                          <a:cs typeface="Calibri"/>
                        </a:rPr>
                        <a:t>355.6</a:t>
                      </a:r>
                      <a:endParaRPr sz="1000">
                        <a:latin typeface="Calibri"/>
                        <a:cs typeface="Calibri"/>
                      </a:endParaRPr>
                    </a:p>
                  </a:txBody>
                  <a:tcPr marL="0" marR="0" marT="78105" marB="0">
                    <a:lnT w="9525">
                      <a:solidFill>
                        <a:srgbClr val="F7CEBA"/>
                      </a:solidFill>
                      <a:prstDash val="solid"/>
                    </a:lnT>
                  </a:tcPr>
                </a:tc>
                <a:tc>
                  <a:txBody>
                    <a:bodyPr/>
                    <a:lstStyle/>
                    <a:p>
                      <a:pPr marL="137160">
                        <a:lnSpc>
                          <a:spcPct val="100000"/>
                        </a:lnSpc>
                        <a:spcBef>
                          <a:spcPts val="615"/>
                        </a:spcBef>
                      </a:pPr>
                      <a:r>
                        <a:rPr sz="1000" b="1" spc="-10" dirty="0">
                          <a:solidFill>
                            <a:srgbClr val="FFFFFF"/>
                          </a:solidFill>
                          <a:latin typeface="Calibri"/>
                          <a:cs typeface="Calibri"/>
                        </a:rPr>
                        <a:t>362.4</a:t>
                      </a:r>
                      <a:endParaRPr sz="1000">
                        <a:latin typeface="Calibri"/>
                        <a:cs typeface="Calibri"/>
                      </a:endParaRPr>
                    </a:p>
                  </a:txBody>
                  <a:tcPr marL="0" marR="0" marT="78105" marB="0">
                    <a:lnT w="9525">
                      <a:solidFill>
                        <a:srgbClr val="F7CEBA"/>
                      </a:solidFill>
                      <a:prstDash val="solid"/>
                    </a:lnT>
                  </a:tcPr>
                </a:tc>
                <a:tc>
                  <a:txBody>
                    <a:bodyPr/>
                    <a:lstStyle/>
                    <a:p>
                      <a:pPr marL="137160">
                        <a:lnSpc>
                          <a:spcPct val="100000"/>
                        </a:lnSpc>
                        <a:spcBef>
                          <a:spcPts val="615"/>
                        </a:spcBef>
                      </a:pPr>
                      <a:r>
                        <a:rPr sz="1000" b="1" spc="-10" dirty="0">
                          <a:solidFill>
                            <a:srgbClr val="FFFFFF"/>
                          </a:solidFill>
                          <a:latin typeface="Calibri"/>
                          <a:cs typeface="Calibri"/>
                        </a:rPr>
                        <a:t>343.2</a:t>
                      </a:r>
                      <a:endParaRPr sz="1000">
                        <a:latin typeface="Calibri"/>
                        <a:cs typeface="Calibri"/>
                      </a:endParaRPr>
                    </a:p>
                  </a:txBody>
                  <a:tcPr marL="0" marR="0" marT="78105" marB="0">
                    <a:lnT w="9525">
                      <a:solidFill>
                        <a:srgbClr val="F7CEBA"/>
                      </a:solidFill>
                      <a:prstDash val="solid"/>
                    </a:lnT>
                  </a:tcPr>
                </a:tc>
                <a:tc>
                  <a:txBody>
                    <a:bodyPr/>
                    <a:lstStyle/>
                    <a:p>
                      <a:pPr marL="137160">
                        <a:lnSpc>
                          <a:spcPct val="100000"/>
                        </a:lnSpc>
                        <a:spcBef>
                          <a:spcPts val="615"/>
                        </a:spcBef>
                      </a:pPr>
                      <a:r>
                        <a:rPr sz="1000" b="1" spc="-10" dirty="0">
                          <a:solidFill>
                            <a:srgbClr val="FFFFFF"/>
                          </a:solidFill>
                          <a:latin typeface="Calibri"/>
                          <a:cs typeface="Calibri"/>
                        </a:rPr>
                        <a:t>345.8</a:t>
                      </a:r>
                      <a:endParaRPr sz="1000">
                        <a:latin typeface="Calibri"/>
                        <a:cs typeface="Calibri"/>
                      </a:endParaRPr>
                    </a:p>
                  </a:txBody>
                  <a:tcPr marL="0" marR="0" marT="78105" marB="0">
                    <a:lnT w="9525">
                      <a:solidFill>
                        <a:srgbClr val="F7CEBA"/>
                      </a:solidFill>
                      <a:prstDash val="solid"/>
                    </a:lnT>
                  </a:tcPr>
                </a:tc>
                <a:tc>
                  <a:txBody>
                    <a:bodyPr/>
                    <a:lstStyle/>
                    <a:p>
                      <a:pPr marL="137795">
                        <a:lnSpc>
                          <a:spcPct val="100000"/>
                        </a:lnSpc>
                        <a:spcBef>
                          <a:spcPts val="615"/>
                        </a:spcBef>
                      </a:pPr>
                      <a:r>
                        <a:rPr sz="1000" b="1" spc="-10" dirty="0">
                          <a:solidFill>
                            <a:srgbClr val="FFFFFF"/>
                          </a:solidFill>
                          <a:latin typeface="Calibri"/>
                          <a:cs typeface="Calibri"/>
                        </a:rPr>
                        <a:t>345.3</a:t>
                      </a:r>
                      <a:endParaRPr sz="1000">
                        <a:latin typeface="Calibri"/>
                        <a:cs typeface="Calibri"/>
                      </a:endParaRPr>
                    </a:p>
                  </a:txBody>
                  <a:tcPr marL="0" marR="0" marT="78105" marB="0">
                    <a:lnT w="9525">
                      <a:solidFill>
                        <a:srgbClr val="F7CEBA"/>
                      </a:solidFill>
                      <a:prstDash val="solid"/>
                    </a:lnT>
                  </a:tcPr>
                </a:tc>
                <a:tc>
                  <a:txBody>
                    <a:bodyPr/>
                    <a:lstStyle/>
                    <a:p>
                      <a:pPr marL="137795">
                        <a:lnSpc>
                          <a:spcPct val="100000"/>
                        </a:lnSpc>
                        <a:spcBef>
                          <a:spcPts val="615"/>
                        </a:spcBef>
                      </a:pPr>
                      <a:r>
                        <a:rPr sz="1000" b="1" spc="-10" dirty="0">
                          <a:solidFill>
                            <a:srgbClr val="FFFFFF"/>
                          </a:solidFill>
                          <a:latin typeface="Calibri"/>
                          <a:cs typeface="Calibri"/>
                        </a:rPr>
                        <a:t>453.7</a:t>
                      </a:r>
                      <a:endParaRPr sz="1000">
                        <a:latin typeface="Calibri"/>
                        <a:cs typeface="Calibri"/>
                      </a:endParaRPr>
                    </a:p>
                  </a:txBody>
                  <a:tcPr marL="0" marR="0" marT="78105" marB="0">
                    <a:lnT w="9525">
                      <a:solidFill>
                        <a:srgbClr val="F7CEBA"/>
                      </a:solidFill>
                      <a:prstDash val="solid"/>
                    </a:lnT>
                  </a:tcPr>
                </a:tc>
                <a:tc>
                  <a:txBody>
                    <a:bodyPr/>
                    <a:lstStyle/>
                    <a:p>
                      <a:pPr marL="138430">
                        <a:lnSpc>
                          <a:spcPct val="100000"/>
                        </a:lnSpc>
                        <a:spcBef>
                          <a:spcPts val="615"/>
                        </a:spcBef>
                      </a:pPr>
                      <a:r>
                        <a:rPr sz="1000" b="1" spc="-10" dirty="0">
                          <a:solidFill>
                            <a:srgbClr val="FFFFFF"/>
                          </a:solidFill>
                          <a:latin typeface="Calibri"/>
                          <a:cs typeface="Calibri"/>
                        </a:rPr>
                        <a:t>354.9</a:t>
                      </a:r>
                      <a:endParaRPr sz="1000">
                        <a:latin typeface="Calibri"/>
                        <a:cs typeface="Calibri"/>
                      </a:endParaRPr>
                    </a:p>
                  </a:txBody>
                  <a:tcPr marL="0" marR="0" marT="78105" marB="0">
                    <a:lnT w="9525">
                      <a:solidFill>
                        <a:srgbClr val="F7CEBA"/>
                      </a:solidFill>
                      <a:prstDash val="solid"/>
                    </a:lnT>
                  </a:tcPr>
                </a:tc>
                <a:tc>
                  <a:txBody>
                    <a:bodyPr/>
                    <a:lstStyle/>
                    <a:p>
                      <a:pPr marL="138430">
                        <a:lnSpc>
                          <a:spcPct val="100000"/>
                        </a:lnSpc>
                        <a:spcBef>
                          <a:spcPts val="615"/>
                        </a:spcBef>
                      </a:pPr>
                      <a:r>
                        <a:rPr sz="1000" b="1" spc="-10" dirty="0">
                          <a:solidFill>
                            <a:srgbClr val="FFFFFF"/>
                          </a:solidFill>
                          <a:latin typeface="Calibri"/>
                          <a:cs typeface="Calibri"/>
                        </a:rPr>
                        <a:t>345.4</a:t>
                      </a:r>
                      <a:endParaRPr sz="1000">
                        <a:latin typeface="Calibri"/>
                        <a:cs typeface="Calibri"/>
                      </a:endParaRPr>
                    </a:p>
                  </a:txBody>
                  <a:tcPr marL="0" marR="0" marT="78105" marB="0">
                    <a:lnR w="9525">
                      <a:solidFill>
                        <a:srgbClr val="F7CEBA"/>
                      </a:solidFill>
                      <a:prstDash val="solid"/>
                    </a:lnR>
                    <a:lnT w="9525">
                      <a:solidFill>
                        <a:srgbClr val="F7CEBA"/>
                      </a:solidFill>
                      <a:prstDash val="solid"/>
                    </a:lnT>
                  </a:tcPr>
                </a:tc>
                <a:extLst>
                  <a:ext uri="{0D108BD9-81ED-4DB2-BD59-A6C34878D82A}">
                    <a16:rowId xmlns:a16="http://schemas.microsoft.com/office/drawing/2014/main" val="10000"/>
                  </a:ext>
                </a:extLst>
              </a:tr>
            </a:tbl>
          </a:graphicData>
        </a:graphic>
      </p:graphicFrame>
      <p:sp>
        <p:nvSpPr>
          <p:cNvPr id="40" name="object 40"/>
          <p:cNvSpPr/>
          <p:nvPr/>
        </p:nvSpPr>
        <p:spPr>
          <a:xfrm>
            <a:off x="377952" y="1011936"/>
            <a:ext cx="1773936" cy="1677924"/>
          </a:xfrm>
          <a:prstGeom prst="rect">
            <a:avLst/>
          </a:prstGeom>
          <a:blipFill>
            <a:blip r:embed="rId36" cstate="print"/>
            <a:stretch>
              <a:fillRect/>
            </a:stretch>
          </a:blipFill>
        </p:spPr>
        <p:txBody>
          <a:bodyPr wrap="square" lIns="0" tIns="0" rIns="0" bIns="0" rtlCol="0"/>
          <a:lstStyle/>
          <a:p>
            <a:endParaRPr/>
          </a:p>
        </p:txBody>
      </p:sp>
      <p:sp>
        <p:nvSpPr>
          <p:cNvPr id="41" name="object 41"/>
          <p:cNvSpPr/>
          <p:nvPr/>
        </p:nvSpPr>
        <p:spPr>
          <a:xfrm>
            <a:off x="553897" y="3582161"/>
            <a:ext cx="2268169" cy="481304"/>
          </a:xfrm>
          <a:prstGeom prst="rect">
            <a:avLst/>
          </a:prstGeom>
          <a:blipFill>
            <a:blip r:embed="rId37" cstate="print"/>
            <a:stretch>
              <a:fillRect/>
            </a:stretch>
          </a:blipFill>
        </p:spPr>
        <p:txBody>
          <a:bodyPr wrap="square" lIns="0" tIns="0" rIns="0" bIns="0" rtlCol="0"/>
          <a:lstStyle/>
          <a:p>
            <a:endParaRPr/>
          </a:p>
        </p:txBody>
      </p:sp>
      <p:sp>
        <p:nvSpPr>
          <p:cNvPr id="42" name="object 42"/>
          <p:cNvSpPr/>
          <p:nvPr/>
        </p:nvSpPr>
        <p:spPr>
          <a:xfrm>
            <a:off x="329184" y="3889247"/>
            <a:ext cx="2359152" cy="573023"/>
          </a:xfrm>
          <a:prstGeom prst="rect">
            <a:avLst/>
          </a:prstGeom>
          <a:blipFill>
            <a:blip r:embed="rId38" cstate="print"/>
            <a:stretch>
              <a:fillRect/>
            </a:stretch>
          </a:blipFill>
        </p:spPr>
        <p:txBody>
          <a:bodyPr wrap="square" lIns="0" tIns="0" rIns="0" bIns="0" rtlCol="0"/>
          <a:lstStyle/>
          <a:p>
            <a:endParaRPr/>
          </a:p>
        </p:txBody>
      </p:sp>
      <p:sp>
        <p:nvSpPr>
          <p:cNvPr id="43" name="object 43"/>
          <p:cNvSpPr/>
          <p:nvPr/>
        </p:nvSpPr>
        <p:spPr>
          <a:xfrm>
            <a:off x="371309" y="3908640"/>
            <a:ext cx="2268258" cy="481317"/>
          </a:xfrm>
          <a:prstGeom prst="rect">
            <a:avLst/>
          </a:prstGeom>
          <a:blipFill>
            <a:blip r:embed="rId39" cstate="print"/>
            <a:stretch>
              <a:fillRect/>
            </a:stretch>
          </a:blipFill>
        </p:spPr>
        <p:txBody>
          <a:bodyPr wrap="square" lIns="0" tIns="0" rIns="0" bIns="0" rtlCol="0"/>
          <a:lstStyle/>
          <a:p>
            <a:endParaRPr/>
          </a:p>
        </p:txBody>
      </p:sp>
      <p:sp>
        <p:nvSpPr>
          <p:cNvPr id="44" name="object 44"/>
          <p:cNvSpPr/>
          <p:nvPr/>
        </p:nvSpPr>
        <p:spPr>
          <a:xfrm>
            <a:off x="122186" y="4302785"/>
            <a:ext cx="2268207" cy="481317"/>
          </a:xfrm>
          <a:prstGeom prst="rect">
            <a:avLst/>
          </a:prstGeom>
          <a:blipFill>
            <a:blip r:embed="rId40" cstate="print"/>
            <a:stretch>
              <a:fillRect/>
            </a:stretch>
          </a:blipFill>
        </p:spPr>
        <p:txBody>
          <a:bodyPr wrap="square" lIns="0" tIns="0" rIns="0" bIns="0" rtlCol="0"/>
          <a:lstStyle/>
          <a:p>
            <a:endParaRPr/>
          </a:p>
        </p:txBody>
      </p:sp>
      <p:sp>
        <p:nvSpPr>
          <p:cNvPr id="45" name="object 45"/>
          <p:cNvSpPr txBox="1"/>
          <p:nvPr/>
        </p:nvSpPr>
        <p:spPr>
          <a:xfrm>
            <a:off x="774598" y="2624454"/>
            <a:ext cx="73914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微软雅黑"/>
                <a:cs typeface="微软雅黑"/>
              </a:rPr>
              <a:t>普通通道</a:t>
            </a:r>
            <a:endParaRPr sz="1400">
              <a:latin typeface="微软雅黑"/>
              <a:cs typeface="微软雅黑"/>
            </a:endParaRPr>
          </a:p>
        </p:txBody>
      </p:sp>
      <p:sp>
        <p:nvSpPr>
          <p:cNvPr id="46" name="object 46"/>
          <p:cNvSpPr/>
          <p:nvPr/>
        </p:nvSpPr>
        <p:spPr>
          <a:xfrm>
            <a:off x="1043939" y="3037332"/>
            <a:ext cx="515112" cy="527304"/>
          </a:xfrm>
          <a:prstGeom prst="rect">
            <a:avLst/>
          </a:prstGeom>
          <a:blipFill>
            <a:blip r:embed="rId41" cstate="print"/>
            <a:stretch>
              <a:fillRect/>
            </a:stretch>
          </a:blipFill>
        </p:spPr>
        <p:txBody>
          <a:bodyPr wrap="square" lIns="0" tIns="0" rIns="0" bIns="0" rtlCol="0"/>
          <a:lstStyle/>
          <a:p>
            <a:endParaRPr/>
          </a:p>
        </p:txBody>
      </p:sp>
      <p:sp>
        <p:nvSpPr>
          <p:cNvPr id="47" name="object 47"/>
          <p:cNvSpPr/>
          <p:nvPr/>
        </p:nvSpPr>
        <p:spPr>
          <a:xfrm>
            <a:off x="1097280" y="3061716"/>
            <a:ext cx="408431" cy="431291"/>
          </a:xfrm>
          <a:prstGeom prst="rect">
            <a:avLst/>
          </a:prstGeom>
          <a:blipFill>
            <a:blip r:embed="rId42" cstate="print"/>
            <a:stretch>
              <a:fillRect/>
            </a:stretch>
          </a:blipFill>
        </p:spPr>
        <p:txBody>
          <a:bodyPr wrap="square" lIns="0" tIns="0" rIns="0" bIns="0" rtlCol="0"/>
          <a:lstStyle/>
          <a:p>
            <a:endParaRPr/>
          </a:p>
        </p:txBody>
      </p:sp>
      <p:sp>
        <p:nvSpPr>
          <p:cNvPr id="48" name="object 48"/>
          <p:cNvSpPr/>
          <p:nvPr/>
        </p:nvSpPr>
        <p:spPr>
          <a:xfrm>
            <a:off x="1097280" y="3061716"/>
            <a:ext cx="408940" cy="431800"/>
          </a:xfrm>
          <a:custGeom>
            <a:avLst/>
            <a:gdLst/>
            <a:ahLst/>
            <a:cxnLst/>
            <a:rect l="l" t="t" r="r" b="b"/>
            <a:pathLst>
              <a:path w="408940" h="431800">
                <a:moveTo>
                  <a:pt x="0" y="227075"/>
                </a:moveTo>
                <a:lnTo>
                  <a:pt x="102107" y="227075"/>
                </a:lnTo>
                <a:lnTo>
                  <a:pt x="102107" y="0"/>
                </a:lnTo>
                <a:lnTo>
                  <a:pt x="306323" y="0"/>
                </a:lnTo>
                <a:lnTo>
                  <a:pt x="306323" y="227075"/>
                </a:lnTo>
                <a:lnTo>
                  <a:pt x="408431" y="227075"/>
                </a:lnTo>
                <a:lnTo>
                  <a:pt x="204215" y="431291"/>
                </a:lnTo>
                <a:lnTo>
                  <a:pt x="0" y="227075"/>
                </a:lnTo>
                <a:close/>
              </a:path>
            </a:pathLst>
          </a:custGeom>
          <a:ln w="9144">
            <a:solidFill>
              <a:srgbClr val="497DBA"/>
            </a:solidFill>
          </a:ln>
        </p:spPr>
        <p:txBody>
          <a:bodyPr wrap="square" lIns="0" tIns="0" rIns="0" bIns="0" rtlCol="0"/>
          <a:lstStyle/>
          <a:p>
            <a:endParaRPr/>
          </a:p>
        </p:txBody>
      </p:sp>
      <p:sp>
        <p:nvSpPr>
          <p:cNvPr id="49" name="object 49"/>
          <p:cNvSpPr/>
          <p:nvPr/>
        </p:nvSpPr>
        <p:spPr>
          <a:xfrm>
            <a:off x="2695955" y="3605784"/>
            <a:ext cx="803147" cy="358140"/>
          </a:xfrm>
          <a:prstGeom prst="rect">
            <a:avLst/>
          </a:prstGeom>
          <a:blipFill>
            <a:blip r:embed="rId43" cstate="print"/>
            <a:stretch>
              <a:fillRect/>
            </a:stretch>
          </a:blipFill>
        </p:spPr>
        <p:txBody>
          <a:bodyPr wrap="square" lIns="0" tIns="0" rIns="0" bIns="0" rtlCol="0"/>
          <a:lstStyle/>
          <a:p>
            <a:endParaRPr/>
          </a:p>
        </p:txBody>
      </p:sp>
      <p:sp>
        <p:nvSpPr>
          <p:cNvPr id="50" name="object 50"/>
          <p:cNvSpPr/>
          <p:nvPr/>
        </p:nvSpPr>
        <p:spPr>
          <a:xfrm>
            <a:off x="2817114" y="3671189"/>
            <a:ext cx="561975" cy="187960"/>
          </a:xfrm>
          <a:custGeom>
            <a:avLst/>
            <a:gdLst/>
            <a:ahLst/>
            <a:cxnLst/>
            <a:rect l="l" t="t" r="r" b="b"/>
            <a:pathLst>
              <a:path w="561975" h="187960">
                <a:moveTo>
                  <a:pt x="76200" y="109982"/>
                </a:moveTo>
                <a:lnTo>
                  <a:pt x="0" y="151638"/>
                </a:lnTo>
                <a:lnTo>
                  <a:pt x="79121" y="187706"/>
                </a:lnTo>
                <a:lnTo>
                  <a:pt x="78166" y="162306"/>
                </a:lnTo>
                <a:lnTo>
                  <a:pt x="65150" y="162306"/>
                </a:lnTo>
                <a:lnTo>
                  <a:pt x="64262" y="136398"/>
                </a:lnTo>
                <a:lnTo>
                  <a:pt x="77174" y="135901"/>
                </a:lnTo>
                <a:lnTo>
                  <a:pt x="76200" y="109982"/>
                </a:lnTo>
                <a:close/>
              </a:path>
              <a:path w="561975" h="187960">
                <a:moveTo>
                  <a:pt x="77174" y="135901"/>
                </a:moveTo>
                <a:lnTo>
                  <a:pt x="64262" y="136398"/>
                </a:lnTo>
                <a:lnTo>
                  <a:pt x="65150" y="162306"/>
                </a:lnTo>
                <a:lnTo>
                  <a:pt x="78147" y="161810"/>
                </a:lnTo>
                <a:lnTo>
                  <a:pt x="77174" y="135901"/>
                </a:lnTo>
                <a:close/>
              </a:path>
              <a:path w="561975" h="187960">
                <a:moveTo>
                  <a:pt x="78147" y="161810"/>
                </a:moveTo>
                <a:lnTo>
                  <a:pt x="65150" y="162306"/>
                </a:lnTo>
                <a:lnTo>
                  <a:pt x="78166" y="162306"/>
                </a:lnTo>
                <a:lnTo>
                  <a:pt x="78147" y="161810"/>
                </a:lnTo>
                <a:close/>
              </a:path>
              <a:path w="561975" h="187960">
                <a:moveTo>
                  <a:pt x="267504" y="93344"/>
                </a:moveTo>
                <a:lnTo>
                  <a:pt x="225679" y="112268"/>
                </a:lnTo>
                <a:lnTo>
                  <a:pt x="170434" y="124714"/>
                </a:lnTo>
                <a:lnTo>
                  <a:pt x="125984" y="131191"/>
                </a:lnTo>
                <a:lnTo>
                  <a:pt x="77469" y="135890"/>
                </a:lnTo>
                <a:lnTo>
                  <a:pt x="77174" y="135901"/>
                </a:lnTo>
                <a:lnTo>
                  <a:pt x="78147" y="161810"/>
                </a:lnTo>
                <a:lnTo>
                  <a:pt x="128778" y="156972"/>
                </a:lnTo>
                <a:lnTo>
                  <a:pt x="174498" y="150241"/>
                </a:lnTo>
                <a:lnTo>
                  <a:pt x="214756" y="141986"/>
                </a:lnTo>
                <a:lnTo>
                  <a:pt x="255143" y="129667"/>
                </a:lnTo>
                <a:lnTo>
                  <a:pt x="286766" y="110617"/>
                </a:lnTo>
                <a:lnTo>
                  <a:pt x="287147" y="110236"/>
                </a:lnTo>
                <a:lnTo>
                  <a:pt x="289560" y="107061"/>
                </a:lnTo>
                <a:lnTo>
                  <a:pt x="290068" y="106299"/>
                </a:lnTo>
                <a:lnTo>
                  <a:pt x="290575" y="105410"/>
                </a:lnTo>
                <a:lnTo>
                  <a:pt x="290956" y="104521"/>
                </a:lnTo>
                <a:lnTo>
                  <a:pt x="292227" y="101854"/>
                </a:lnTo>
                <a:lnTo>
                  <a:pt x="292735" y="100711"/>
                </a:lnTo>
                <a:lnTo>
                  <a:pt x="293116" y="99568"/>
                </a:lnTo>
                <a:lnTo>
                  <a:pt x="293243" y="98298"/>
                </a:lnTo>
                <a:lnTo>
                  <a:pt x="293497" y="96520"/>
                </a:lnTo>
                <a:lnTo>
                  <a:pt x="292988" y="96520"/>
                </a:lnTo>
                <a:lnTo>
                  <a:pt x="293097" y="96139"/>
                </a:lnTo>
                <a:lnTo>
                  <a:pt x="292735" y="96139"/>
                </a:lnTo>
                <a:lnTo>
                  <a:pt x="293397" y="95089"/>
                </a:lnTo>
                <a:lnTo>
                  <a:pt x="293496" y="94742"/>
                </a:lnTo>
                <a:lnTo>
                  <a:pt x="267588" y="94742"/>
                </a:lnTo>
                <a:lnTo>
                  <a:pt x="267661" y="94234"/>
                </a:lnTo>
                <a:lnTo>
                  <a:pt x="266827" y="94234"/>
                </a:lnTo>
                <a:lnTo>
                  <a:pt x="267504" y="93344"/>
                </a:lnTo>
                <a:close/>
              </a:path>
              <a:path w="561975" h="187960">
                <a:moveTo>
                  <a:pt x="293739" y="94820"/>
                </a:moveTo>
                <a:lnTo>
                  <a:pt x="293315" y="95377"/>
                </a:lnTo>
                <a:lnTo>
                  <a:pt x="292988" y="96520"/>
                </a:lnTo>
                <a:lnTo>
                  <a:pt x="293639" y="95089"/>
                </a:lnTo>
                <a:lnTo>
                  <a:pt x="293739" y="94820"/>
                </a:lnTo>
                <a:close/>
              </a:path>
              <a:path w="561975" h="187960">
                <a:moveTo>
                  <a:pt x="293729" y="94890"/>
                </a:moveTo>
                <a:lnTo>
                  <a:pt x="292988" y="96520"/>
                </a:lnTo>
                <a:lnTo>
                  <a:pt x="293497" y="96520"/>
                </a:lnTo>
                <a:lnTo>
                  <a:pt x="293729" y="94890"/>
                </a:lnTo>
                <a:close/>
              </a:path>
              <a:path w="561975" h="187960">
                <a:moveTo>
                  <a:pt x="293397" y="95089"/>
                </a:moveTo>
                <a:lnTo>
                  <a:pt x="292735" y="96139"/>
                </a:lnTo>
                <a:lnTo>
                  <a:pt x="293315" y="95377"/>
                </a:lnTo>
                <a:lnTo>
                  <a:pt x="293397" y="95089"/>
                </a:lnTo>
                <a:close/>
              </a:path>
              <a:path w="561975" h="187960">
                <a:moveTo>
                  <a:pt x="293315" y="95377"/>
                </a:moveTo>
                <a:lnTo>
                  <a:pt x="292735" y="96139"/>
                </a:lnTo>
                <a:lnTo>
                  <a:pt x="293097" y="96139"/>
                </a:lnTo>
                <a:lnTo>
                  <a:pt x="293315" y="95377"/>
                </a:lnTo>
                <a:close/>
              </a:path>
              <a:path w="561975" h="187960">
                <a:moveTo>
                  <a:pt x="293702" y="94869"/>
                </a:moveTo>
                <a:lnTo>
                  <a:pt x="293537" y="94869"/>
                </a:lnTo>
                <a:lnTo>
                  <a:pt x="293397" y="95089"/>
                </a:lnTo>
                <a:lnTo>
                  <a:pt x="293315" y="95377"/>
                </a:lnTo>
                <a:lnTo>
                  <a:pt x="293702" y="94869"/>
                </a:lnTo>
                <a:close/>
              </a:path>
              <a:path w="561975" h="187960">
                <a:moveTo>
                  <a:pt x="294005" y="92964"/>
                </a:moveTo>
                <a:lnTo>
                  <a:pt x="293397" y="95089"/>
                </a:lnTo>
                <a:lnTo>
                  <a:pt x="293745" y="94538"/>
                </a:lnTo>
                <a:lnTo>
                  <a:pt x="293859" y="93980"/>
                </a:lnTo>
                <a:lnTo>
                  <a:pt x="294005" y="92964"/>
                </a:lnTo>
                <a:close/>
              </a:path>
              <a:path w="561975" h="187960">
                <a:moveTo>
                  <a:pt x="293790" y="94468"/>
                </a:moveTo>
                <a:lnTo>
                  <a:pt x="293537" y="94869"/>
                </a:lnTo>
                <a:lnTo>
                  <a:pt x="293727" y="94742"/>
                </a:lnTo>
                <a:lnTo>
                  <a:pt x="293790" y="94468"/>
                </a:lnTo>
                <a:close/>
              </a:path>
              <a:path w="561975" h="187960">
                <a:moveTo>
                  <a:pt x="293755" y="94707"/>
                </a:moveTo>
                <a:lnTo>
                  <a:pt x="293624" y="94869"/>
                </a:lnTo>
                <a:lnTo>
                  <a:pt x="293750" y="94742"/>
                </a:lnTo>
                <a:close/>
              </a:path>
              <a:path w="561975" h="187960">
                <a:moveTo>
                  <a:pt x="293750" y="94742"/>
                </a:moveTo>
                <a:lnTo>
                  <a:pt x="293624" y="94869"/>
                </a:lnTo>
                <a:lnTo>
                  <a:pt x="293750" y="94742"/>
                </a:lnTo>
                <a:close/>
              </a:path>
              <a:path w="561975" h="187960">
                <a:moveTo>
                  <a:pt x="293954" y="94538"/>
                </a:moveTo>
                <a:lnTo>
                  <a:pt x="293793" y="94749"/>
                </a:lnTo>
                <a:lnTo>
                  <a:pt x="293954" y="94538"/>
                </a:lnTo>
                <a:close/>
              </a:path>
              <a:path w="561975" h="187960">
                <a:moveTo>
                  <a:pt x="268196" y="92616"/>
                </a:moveTo>
                <a:lnTo>
                  <a:pt x="267803" y="93237"/>
                </a:lnTo>
                <a:lnTo>
                  <a:pt x="267588" y="94742"/>
                </a:lnTo>
                <a:lnTo>
                  <a:pt x="268196" y="92616"/>
                </a:lnTo>
                <a:close/>
              </a:path>
              <a:path w="561975" h="187960">
                <a:moveTo>
                  <a:pt x="297190" y="91567"/>
                </a:moveTo>
                <a:lnTo>
                  <a:pt x="268859" y="91567"/>
                </a:lnTo>
                <a:lnTo>
                  <a:pt x="268196" y="92616"/>
                </a:lnTo>
                <a:lnTo>
                  <a:pt x="267588" y="94742"/>
                </a:lnTo>
                <a:lnTo>
                  <a:pt x="293496" y="94742"/>
                </a:lnTo>
                <a:lnTo>
                  <a:pt x="294005" y="92964"/>
                </a:lnTo>
                <a:lnTo>
                  <a:pt x="295529" y="92964"/>
                </a:lnTo>
                <a:lnTo>
                  <a:pt x="296291" y="92202"/>
                </a:lnTo>
                <a:lnTo>
                  <a:pt x="297190" y="91567"/>
                </a:lnTo>
                <a:close/>
              </a:path>
              <a:path w="561975" h="187960">
                <a:moveTo>
                  <a:pt x="293883" y="94551"/>
                </a:moveTo>
                <a:lnTo>
                  <a:pt x="293750" y="94742"/>
                </a:lnTo>
                <a:lnTo>
                  <a:pt x="293883" y="94551"/>
                </a:lnTo>
                <a:close/>
              </a:path>
              <a:path w="561975" h="187960">
                <a:moveTo>
                  <a:pt x="294259" y="93726"/>
                </a:moveTo>
                <a:lnTo>
                  <a:pt x="293857" y="94361"/>
                </a:lnTo>
                <a:lnTo>
                  <a:pt x="293755" y="94707"/>
                </a:lnTo>
                <a:lnTo>
                  <a:pt x="293921" y="94468"/>
                </a:lnTo>
                <a:lnTo>
                  <a:pt x="294259" y="93726"/>
                </a:lnTo>
                <a:close/>
              </a:path>
              <a:path w="561975" h="187960">
                <a:moveTo>
                  <a:pt x="294767" y="93472"/>
                </a:moveTo>
                <a:lnTo>
                  <a:pt x="293951" y="94468"/>
                </a:lnTo>
                <a:lnTo>
                  <a:pt x="293835" y="94657"/>
                </a:lnTo>
                <a:lnTo>
                  <a:pt x="294186" y="94234"/>
                </a:lnTo>
                <a:lnTo>
                  <a:pt x="294767" y="93472"/>
                </a:lnTo>
                <a:close/>
              </a:path>
              <a:path w="561975" h="187960">
                <a:moveTo>
                  <a:pt x="294559" y="93726"/>
                </a:moveTo>
                <a:lnTo>
                  <a:pt x="294259" y="93726"/>
                </a:lnTo>
                <a:lnTo>
                  <a:pt x="293883" y="94551"/>
                </a:lnTo>
                <a:lnTo>
                  <a:pt x="294559" y="93726"/>
                </a:lnTo>
                <a:close/>
              </a:path>
              <a:path w="561975" h="187960">
                <a:moveTo>
                  <a:pt x="295021" y="93472"/>
                </a:moveTo>
                <a:lnTo>
                  <a:pt x="294767" y="93472"/>
                </a:lnTo>
                <a:lnTo>
                  <a:pt x="293954" y="94538"/>
                </a:lnTo>
                <a:lnTo>
                  <a:pt x="295021" y="93472"/>
                </a:lnTo>
                <a:close/>
              </a:path>
              <a:path w="561975" h="187960">
                <a:moveTo>
                  <a:pt x="295529" y="92964"/>
                </a:moveTo>
                <a:lnTo>
                  <a:pt x="294005" y="92964"/>
                </a:lnTo>
                <a:lnTo>
                  <a:pt x="293790" y="94468"/>
                </a:lnTo>
                <a:lnTo>
                  <a:pt x="294259" y="93726"/>
                </a:lnTo>
                <a:lnTo>
                  <a:pt x="294559" y="93726"/>
                </a:lnTo>
                <a:lnTo>
                  <a:pt x="294767" y="93472"/>
                </a:lnTo>
                <a:lnTo>
                  <a:pt x="295021" y="93472"/>
                </a:lnTo>
                <a:lnTo>
                  <a:pt x="295529" y="92964"/>
                </a:lnTo>
                <a:close/>
              </a:path>
              <a:path w="561975" h="187960">
                <a:moveTo>
                  <a:pt x="267740" y="93086"/>
                </a:moveTo>
                <a:lnTo>
                  <a:pt x="267407" y="93472"/>
                </a:lnTo>
                <a:lnTo>
                  <a:pt x="266827" y="94234"/>
                </a:lnTo>
                <a:lnTo>
                  <a:pt x="267642" y="93237"/>
                </a:lnTo>
                <a:lnTo>
                  <a:pt x="267740" y="93086"/>
                </a:lnTo>
                <a:close/>
              </a:path>
              <a:path w="561975" h="187960">
                <a:moveTo>
                  <a:pt x="267710" y="93154"/>
                </a:moveTo>
                <a:lnTo>
                  <a:pt x="266827" y="94234"/>
                </a:lnTo>
                <a:lnTo>
                  <a:pt x="267661" y="94234"/>
                </a:lnTo>
                <a:lnTo>
                  <a:pt x="267697" y="93980"/>
                </a:lnTo>
                <a:lnTo>
                  <a:pt x="267335" y="93980"/>
                </a:lnTo>
                <a:lnTo>
                  <a:pt x="267710" y="93154"/>
                </a:lnTo>
                <a:close/>
              </a:path>
              <a:path w="561975" h="187960">
                <a:moveTo>
                  <a:pt x="267838" y="92998"/>
                </a:moveTo>
                <a:lnTo>
                  <a:pt x="267672" y="93237"/>
                </a:lnTo>
                <a:lnTo>
                  <a:pt x="267335" y="93980"/>
                </a:lnTo>
                <a:lnTo>
                  <a:pt x="267736" y="93344"/>
                </a:lnTo>
                <a:lnTo>
                  <a:pt x="267838" y="92998"/>
                </a:lnTo>
                <a:close/>
              </a:path>
              <a:path w="561975" h="187960">
                <a:moveTo>
                  <a:pt x="267803" y="93237"/>
                </a:moveTo>
                <a:lnTo>
                  <a:pt x="267335" y="93980"/>
                </a:lnTo>
                <a:lnTo>
                  <a:pt x="267697" y="93980"/>
                </a:lnTo>
                <a:lnTo>
                  <a:pt x="267803" y="93237"/>
                </a:lnTo>
                <a:close/>
              </a:path>
              <a:path w="561975" h="187960">
                <a:moveTo>
                  <a:pt x="267800" y="92956"/>
                </a:moveTo>
                <a:lnTo>
                  <a:pt x="267504" y="93344"/>
                </a:lnTo>
                <a:lnTo>
                  <a:pt x="267678" y="93154"/>
                </a:lnTo>
                <a:lnTo>
                  <a:pt x="267800" y="92956"/>
                </a:lnTo>
                <a:close/>
              </a:path>
              <a:path w="561975" h="187960">
                <a:moveTo>
                  <a:pt x="268056" y="92837"/>
                </a:moveTo>
                <a:lnTo>
                  <a:pt x="267803" y="93237"/>
                </a:lnTo>
                <a:lnTo>
                  <a:pt x="268056" y="92837"/>
                </a:lnTo>
                <a:close/>
              </a:path>
              <a:path w="561975" h="187960">
                <a:moveTo>
                  <a:pt x="268278" y="92329"/>
                </a:moveTo>
                <a:lnTo>
                  <a:pt x="267907" y="92815"/>
                </a:lnTo>
                <a:lnTo>
                  <a:pt x="267841" y="92977"/>
                </a:lnTo>
                <a:lnTo>
                  <a:pt x="267969" y="92837"/>
                </a:lnTo>
                <a:lnTo>
                  <a:pt x="268196" y="92616"/>
                </a:lnTo>
                <a:lnTo>
                  <a:pt x="268278" y="92329"/>
                </a:lnTo>
                <a:close/>
              </a:path>
              <a:path w="561975" h="187960">
                <a:moveTo>
                  <a:pt x="268605" y="91186"/>
                </a:moveTo>
                <a:lnTo>
                  <a:pt x="267954" y="92616"/>
                </a:lnTo>
                <a:lnTo>
                  <a:pt x="267854" y="92885"/>
                </a:lnTo>
                <a:lnTo>
                  <a:pt x="268278" y="92329"/>
                </a:lnTo>
                <a:lnTo>
                  <a:pt x="268605" y="91186"/>
                </a:lnTo>
                <a:close/>
              </a:path>
              <a:path w="561975" h="187960">
                <a:moveTo>
                  <a:pt x="483319" y="25872"/>
                </a:moveTo>
                <a:lnTo>
                  <a:pt x="432435" y="30734"/>
                </a:lnTo>
                <a:lnTo>
                  <a:pt x="386588" y="37465"/>
                </a:lnTo>
                <a:lnTo>
                  <a:pt x="346329" y="45720"/>
                </a:lnTo>
                <a:lnTo>
                  <a:pt x="305943" y="58166"/>
                </a:lnTo>
                <a:lnTo>
                  <a:pt x="274828" y="77089"/>
                </a:lnTo>
                <a:lnTo>
                  <a:pt x="274447" y="77470"/>
                </a:lnTo>
                <a:lnTo>
                  <a:pt x="272034" y="80645"/>
                </a:lnTo>
                <a:lnTo>
                  <a:pt x="271525" y="81407"/>
                </a:lnTo>
                <a:lnTo>
                  <a:pt x="271018" y="82296"/>
                </a:lnTo>
                <a:lnTo>
                  <a:pt x="270637" y="83185"/>
                </a:lnTo>
                <a:lnTo>
                  <a:pt x="269367" y="85852"/>
                </a:lnTo>
                <a:lnTo>
                  <a:pt x="268859" y="86995"/>
                </a:lnTo>
                <a:lnTo>
                  <a:pt x="268478" y="88138"/>
                </a:lnTo>
                <a:lnTo>
                  <a:pt x="268350" y="89408"/>
                </a:lnTo>
                <a:lnTo>
                  <a:pt x="267864" y="92815"/>
                </a:lnTo>
                <a:lnTo>
                  <a:pt x="268605" y="91186"/>
                </a:lnTo>
                <a:lnTo>
                  <a:pt x="297730" y="91186"/>
                </a:lnTo>
                <a:lnTo>
                  <a:pt x="298450" y="90678"/>
                </a:lnTo>
                <a:lnTo>
                  <a:pt x="336550" y="75184"/>
                </a:lnTo>
                <a:lnTo>
                  <a:pt x="391413" y="62865"/>
                </a:lnTo>
                <a:lnTo>
                  <a:pt x="435863" y="56388"/>
                </a:lnTo>
                <a:lnTo>
                  <a:pt x="484292" y="51706"/>
                </a:lnTo>
                <a:lnTo>
                  <a:pt x="483319" y="25872"/>
                </a:lnTo>
                <a:close/>
              </a:path>
              <a:path w="561975" h="187960">
                <a:moveTo>
                  <a:pt x="268859" y="91567"/>
                </a:moveTo>
                <a:lnTo>
                  <a:pt x="268278" y="92329"/>
                </a:lnTo>
                <a:lnTo>
                  <a:pt x="268196" y="92616"/>
                </a:lnTo>
                <a:lnTo>
                  <a:pt x="268859" y="91567"/>
                </a:lnTo>
                <a:close/>
              </a:path>
              <a:path w="561975" h="187960">
                <a:moveTo>
                  <a:pt x="297730" y="91186"/>
                </a:moveTo>
                <a:lnTo>
                  <a:pt x="268605" y="91186"/>
                </a:lnTo>
                <a:lnTo>
                  <a:pt x="268278" y="92329"/>
                </a:lnTo>
                <a:lnTo>
                  <a:pt x="268859" y="91567"/>
                </a:lnTo>
                <a:lnTo>
                  <a:pt x="297190" y="91567"/>
                </a:lnTo>
                <a:lnTo>
                  <a:pt x="297730" y="91186"/>
                </a:lnTo>
                <a:close/>
              </a:path>
              <a:path w="561975" h="187960">
                <a:moveTo>
                  <a:pt x="538261" y="25400"/>
                </a:moveTo>
                <a:lnTo>
                  <a:pt x="496315" y="25400"/>
                </a:lnTo>
                <a:lnTo>
                  <a:pt x="497205" y="51308"/>
                </a:lnTo>
                <a:lnTo>
                  <a:pt x="484292" y="51706"/>
                </a:lnTo>
                <a:lnTo>
                  <a:pt x="485266" y="77597"/>
                </a:lnTo>
                <a:lnTo>
                  <a:pt x="561466" y="35941"/>
                </a:lnTo>
                <a:lnTo>
                  <a:pt x="538261" y="25400"/>
                </a:lnTo>
                <a:close/>
              </a:path>
              <a:path w="561975" h="187960">
                <a:moveTo>
                  <a:pt x="496315" y="25400"/>
                </a:moveTo>
                <a:lnTo>
                  <a:pt x="483319" y="25872"/>
                </a:lnTo>
                <a:lnTo>
                  <a:pt x="484292" y="51706"/>
                </a:lnTo>
                <a:lnTo>
                  <a:pt x="497205" y="51308"/>
                </a:lnTo>
                <a:lnTo>
                  <a:pt x="496315" y="25400"/>
                </a:lnTo>
                <a:close/>
              </a:path>
              <a:path w="561975" h="187960">
                <a:moveTo>
                  <a:pt x="482346" y="0"/>
                </a:moveTo>
                <a:lnTo>
                  <a:pt x="483319" y="25872"/>
                </a:lnTo>
                <a:lnTo>
                  <a:pt x="496315" y="25400"/>
                </a:lnTo>
                <a:lnTo>
                  <a:pt x="538261" y="25400"/>
                </a:lnTo>
                <a:lnTo>
                  <a:pt x="482346" y="0"/>
                </a:lnTo>
                <a:close/>
              </a:path>
            </a:pathLst>
          </a:custGeom>
          <a:solidFill>
            <a:srgbClr val="4F81BC"/>
          </a:solidFill>
        </p:spPr>
        <p:txBody>
          <a:bodyPr wrap="square" lIns="0" tIns="0" rIns="0" bIns="0" rtlCol="0"/>
          <a:lstStyle/>
          <a:p>
            <a:endParaRPr/>
          </a:p>
        </p:txBody>
      </p:sp>
      <p:sp>
        <p:nvSpPr>
          <p:cNvPr id="51" name="object 51"/>
          <p:cNvSpPr/>
          <p:nvPr/>
        </p:nvSpPr>
        <p:spPr>
          <a:xfrm>
            <a:off x="2513076" y="4049267"/>
            <a:ext cx="1260348" cy="249935"/>
          </a:xfrm>
          <a:prstGeom prst="rect">
            <a:avLst/>
          </a:prstGeom>
          <a:blipFill>
            <a:blip r:embed="rId44" cstate="print"/>
            <a:stretch>
              <a:fillRect/>
            </a:stretch>
          </a:blipFill>
        </p:spPr>
        <p:txBody>
          <a:bodyPr wrap="square" lIns="0" tIns="0" rIns="0" bIns="0" rtlCol="0"/>
          <a:lstStyle/>
          <a:p>
            <a:endParaRPr/>
          </a:p>
        </p:txBody>
      </p:sp>
      <p:sp>
        <p:nvSpPr>
          <p:cNvPr id="52" name="object 52"/>
          <p:cNvSpPr/>
          <p:nvPr/>
        </p:nvSpPr>
        <p:spPr>
          <a:xfrm>
            <a:off x="2634233" y="4111815"/>
            <a:ext cx="1018540" cy="85090"/>
          </a:xfrm>
          <a:custGeom>
            <a:avLst/>
            <a:gdLst/>
            <a:ahLst/>
            <a:cxnLst/>
            <a:rect l="l" t="t" r="r" b="b"/>
            <a:pathLst>
              <a:path w="1018539" h="85089">
                <a:moveTo>
                  <a:pt x="940689" y="58904"/>
                </a:moveTo>
                <a:lnTo>
                  <a:pt x="940689" y="84797"/>
                </a:lnTo>
                <a:lnTo>
                  <a:pt x="992589" y="58915"/>
                </a:lnTo>
                <a:lnTo>
                  <a:pt x="940689" y="58904"/>
                </a:lnTo>
                <a:close/>
              </a:path>
              <a:path w="1018539" h="85089">
                <a:moveTo>
                  <a:pt x="77724" y="0"/>
                </a:moveTo>
                <a:lnTo>
                  <a:pt x="0" y="38798"/>
                </a:lnTo>
                <a:lnTo>
                  <a:pt x="77724" y="77724"/>
                </a:lnTo>
                <a:lnTo>
                  <a:pt x="77724" y="51819"/>
                </a:lnTo>
                <a:lnTo>
                  <a:pt x="64770" y="51803"/>
                </a:lnTo>
                <a:lnTo>
                  <a:pt x="64770" y="25895"/>
                </a:lnTo>
                <a:lnTo>
                  <a:pt x="77724" y="25895"/>
                </a:lnTo>
                <a:lnTo>
                  <a:pt x="77724" y="0"/>
                </a:lnTo>
                <a:close/>
              </a:path>
              <a:path w="1018539" h="85089">
                <a:moveTo>
                  <a:pt x="940689" y="32996"/>
                </a:moveTo>
                <a:lnTo>
                  <a:pt x="940689" y="58904"/>
                </a:lnTo>
                <a:lnTo>
                  <a:pt x="953643" y="58915"/>
                </a:lnTo>
                <a:lnTo>
                  <a:pt x="953643" y="33007"/>
                </a:lnTo>
                <a:lnTo>
                  <a:pt x="940689" y="32996"/>
                </a:lnTo>
                <a:close/>
              </a:path>
              <a:path w="1018539" h="85089">
                <a:moveTo>
                  <a:pt x="940689" y="7073"/>
                </a:moveTo>
                <a:lnTo>
                  <a:pt x="940689" y="32996"/>
                </a:lnTo>
                <a:lnTo>
                  <a:pt x="953643" y="33007"/>
                </a:lnTo>
                <a:lnTo>
                  <a:pt x="953643" y="58915"/>
                </a:lnTo>
                <a:lnTo>
                  <a:pt x="992589" y="58915"/>
                </a:lnTo>
                <a:lnTo>
                  <a:pt x="1018413" y="46037"/>
                </a:lnTo>
                <a:lnTo>
                  <a:pt x="940689" y="7073"/>
                </a:lnTo>
                <a:close/>
              </a:path>
              <a:path w="1018539" h="85089">
                <a:moveTo>
                  <a:pt x="506225" y="55026"/>
                </a:moveTo>
                <a:lnTo>
                  <a:pt x="563753" y="56896"/>
                </a:lnTo>
                <a:lnTo>
                  <a:pt x="940689" y="58904"/>
                </a:lnTo>
                <a:lnTo>
                  <a:pt x="940689" y="55130"/>
                </a:lnTo>
                <a:lnTo>
                  <a:pt x="507365" y="55130"/>
                </a:lnTo>
                <a:lnTo>
                  <a:pt x="506225" y="55026"/>
                </a:lnTo>
                <a:close/>
              </a:path>
              <a:path w="1018539" h="85089">
                <a:moveTo>
                  <a:pt x="505333" y="54800"/>
                </a:moveTo>
                <a:lnTo>
                  <a:pt x="506225" y="55026"/>
                </a:lnTo>
                <a:lnTo>
                  <a:pt x="507365" y="55130"/>
                </a:lnTo>
                <a:lnTo>
                  <a:pt x="505333" y="54800"/>
                </a:lnTo>
                <a:close/>
              </a:path>
              <a:path w="1018539" h="85089">
                <a:moveTo>
                  <a:pt x="940689" y="54800"/>
                </a:moveTo>
                <a:lnTo>
                  <a:pt x="505333" y="54800"/>
                </a:lnTo>
                <a:lnTo>
                  <a:pt x="507365" y="55130"/>
                </a:lnTo>
                <a:lnTo>
                  <a:pt x="940689" y="55130"/>
                </a:lnTo>
                <a:lnTo>
                  <a:pt x="940689" y="54800"/>
                </a:lnTo>
                <a:close/>
              </a:path>
              <a:path w="1018539" h="85089">
                <a:moveTo>
                  <a:pt x="77724" y="25911"/>
                </a:moveTo>
                <a:lnTo>
                  <a:pt x="77724" y="51819"/>
                </a:lnTo>
                <a:lnTo>
                  <a:pt x="483870" y="54317"/>
                </a:lnTo>
                <a:lnTo>
                  <a:pt x="505841" y="54991"/>
                </a:lnTo>
                <a:lnTo>
                  <a:pt x="506225" y="55026"/>
                </a:lnTo>
                <a:lnTo>
                  <a:pt x="505333" y="54800"/>
                </a:lnTo>
                <a:lnTo>
                  <a:pt x="940689" y="54800"/>
                </a:lnTo>
                <a:lnTo>
                  <a:pt x="940689" y="32996"/>
                </a:lnTo>
                <a:lnTo>
                  <a:pt x="564261" y="30988"/>
                </a:lnTo>
                <a:lnTo>
                  <a:pt x="527304" y="30327"/>
                </a:lnTo>
                <a:lnTo>
                  <a:pt x="518371" y="30035"/>
                </a:lnTo>
                <a:lnTo>
                  <a:pt x="513080" y="30035"/>
                </a:lnTo>
                <a:lnTo>
                  <a:pt x="511048" y="29705"/>
                </a:lnTo>
                <a:lnTo>
                  <a:pt x="511774" y="29705"/>
                </a:lnTo>
                <a:lnTo>
                  <a:pt x="510921" y="29489"/>
                </a:lnTo>
                <a:lnTo>
                  <a:pt x="510286" y="29375"/>
                </a:lnTo>
                <a:lnTo>
                  <a:pt x="506603" y="29083"/>
                </a:lnTo>
                <a:lnTo>
                  <a:pt x="484251" y="28422"/>
                </a:lnTo>
                <a:lnTo>
                  <a:pt x="77724" y="25911"/>
                </a:lnTo>
                <a:close/>
              </a:path>
              <a:path w="1018539" h="85089">
                <a:moveTo>
                  <a:pt x="64770" y="25895"/>
                </a:moveTo>
                <a:lnTo>
                  <a:pt x="64770" y="51803"/>
                </a:lnTo>
                <a:lnTo>
                  <a:pt x="77724" y="51819"/>
                </a:lnTo>
                <a:lnTo>
                  <a:pt x="77724" y="25911"/>
                </a:lnTo>
                <a:lnTo>
                  <a:pt x="64770" y="25895"/>
                </a:lnTo>
                <a:close/>
              </a:path>
              <a:path w="1018539" h="85089">
                <a:moveTo>
                  <a:pt x="511048" y="29705"/>
                </a:moveTo>
                <a:lnTo>
                  <a:pt x="513080" y="30035"/>
                </a:lnTo>
                <a:lnTo>
                  <a:pt x="512131" y="29795"/>
                </a:lnTo>
                <a:lnTo>
                  <a:pt x="511048" y="29705"/>
                </a:lnTo>
                <a:close/>
              </a:path>
              <a:path w="1018539" h="85089">
                <a:moveTo>
                  <a:pt x="512131" y="29795"/>
                </a:moveTo>
                <a:lnTo>
                  <a:pt x="513080" y="30035"/>
                </a:lnTo>
                <a:lnTo>
                  <a:pt x="518371" y="30035"/>
                </a:lnTo>
                <a:lnTo>
                  <a:pt x="516001" y="29946"/>
                </a:lnTo>
                <a:lnTo>
                  <a:pt x="513334" y="29895"/>
                </a:lnTo>
                <a:lnTo>
                  <a:pt x="512131" y="29795"/>
                </a:lnTo>
                <a:close/>
              </a:path>
              <a:path w="1018539" h="85089">
                <a:moveTo>
                  <a:pt x="511774" y="29705"/>
                </a:moveTo>
                <a:lnTo>
                  <a:pt x="511048" y="29705"/>
                </a:lnTo>
                <a:lnTo>
                  <a:pt x="512131" y="29795"/>
                </a:lnTo>
                <a:lnTo>
                  <a:pt x="511774" y="29705"/>
                </a:lnTo>
                <a:close/>
              </a:path>
              <a:path w="1018539" h="85089">
                <a:moveTo>
                  <a:pt x="77724" y="25895"/>
                </a:moveTo>
                <a:lnTo>
                  <a:pt x="64770" y="25895"/>
                </a:lnTo>
                <a:lnTo>
                  <a:pt x="77724" y="25911"/>
                </a:lnTo>
                <a:close/>
              </a:path>
            </a:pathLst>
          </a:custGeom>
          <a:solidFill>
            <a:srgbClr val="4F81BC"/>
          </a:solidFill>
        </p:spPr>
        <p:txBody>
          <a:bodyPr wrap="square" lIns="0" tIns="0" rIns="0" bIns="0" rtlCol="0"/>
          <a:lstStyle/>
          <a:p>
            <a:endParaRPr/>
          </a:p>
        </p:txBody>
      </p:sp>
      <p:sp>
        <p:nvSpPr>
          <p:cNvPr id="53" name="object 53"/>
          <p:cNvSpPr/>
          <p:nvPr/>
        </p:nvSpPr>
        <p:spPr>
          <a:xfrm>
            <a:off x="2263139" y="4442459"/>
            <a:ext cx="1898904" cy="324612"/>
          </a:xfrm>
          <a:prstGeom prst="rect">
            <a:avLst/>
          </a:prstGeom>
          <a:blipFill>
            <a:blip r:embed="rId45" cstate="print"/>
            <a:stretch>
              <a:fillRect/>
            </a:stretch>
          </a:blipFill>
        </p:spPr>
        <p:txBody>
          <a:bodyPr wrap="square" lIns="0" tIns="0" rIns="0" bIns="0" rtlCol="0"/>
          <a:lstStyle/>
          <a:p>
            <a:endParaRPr/>
          </a:p>
        </p:txBody>
      </p:sp>
      <p:sp>
        <p:nvSpPr>
          <p:cNvPr id="54" name="object 54"/>
          <p:cNvSpPr/>
          <p:nvPr/>
        </p:nvSpPr>
        <p:spPr>
          <a:xfrm>
            <a:off x="2384298" y="4505134"/>
            <a:ext cx="1657985" cy="159385"/>
          </a:xfrm>
          <a:custGeom>
            <a:avLst/>
            <a:gdLst/>
            <a:ahLst/>
            <a:cxnLst/>
            <a:rect l="l" t="t" r="r" b="b"/>
            <a:pathLst>
              <a:path w="1657985" h="159385">
                <a:moveTo>
                  <a:pt x="1579922" y="132985"/>
                </a:moveTo>
                <a:lnTo>
                  <a:pt x="1579879" y="158965"/>
                </a:lnTo>
                <a:lnTo>
                  <a:pt x="1631780" y="133083"/>
                </a:lnTo>
                <a:lnTo>
                  <a:pt x="1592706" y="133083"/>
                </a:lnTo>
                <a:lnTo>
                  <a:pt x="1579922" y="132985"/>
                </a:lnTo>
                <a:close/>
              </a:path>
              <a:path w="1657985" h="159385">
                <a:moveTo>
                  <a:pt x="1579964" y="107076"/>
                </a:moveTo>
                <a:lnTo>
                  <a:pt x="1579922" y="132985"/>
                </a:lnTo>
                <a:lnTo>
                  <a:pt x="1592706" y="133083"/>
                </a:lnTo>
                <a:lnTo>
                  <a:pt x="1592961" y="107175"/>
                </a:lnTo>
                <a:lnTo>
                  <a:pt x="1579964" y="107076"/>
                </a:lnTo>
                <a:close/>
              </a:path>
              <a:path w="1657985" h="159385">
                <a:moveTo>
                  <a:pt x="1580006" y="81241"/>
                </a:moveTo>
                <a:lnTo>
                  <a:pt x="1579964" y="107076"/>
                </a:lnTo>
                <a:lnTo>
                  <a:pt x="1592961" y="107175"/>
                </a:lnTo>
                <a:lnTo>
                  <a:pt x="1592706" y="133083"/>
                </a:lnTo>
                <a:lnTo>
                  <a:pt x="1631780" y="133083"/>
                </a:lnTo>
                <a:lnTo>
                  <a:pt x="1657603" y="120205"/>
                </a:lnTo>
                <a:lnTo>
                  <a:pt x="1580006" y="81241"/>
                </a:lnTo>
                <a:close/>
              </a:path>
              <a:path w="1657985" h="159385">
                <a:moveTo>
                  <a:pt x="818034" y="87442"/>
                </a:moveTo>
                <a:lnTo>
                  <a:pt x="818514" y="88226"/>
                </a:lnTo>
                <a:lnTo>
                  <a:pt x="820038" y="89738"/>
                </a:lnTo>
                <a:lnTo>
                  <a:pt x="820927" y="90690"/>
                </a:lnTo>
                <a:lnTo>
                  <a:pt x="821563" y="91300"/>
                </a:lnTo>
                <a:lnTo>
                  <a:pt x="822218" y="91846"/>
                </a:lnTo>
                <a:lnTo>
                  <a:pt x="822959" y="92316"/>
                </a:lnTo>
                <a:lnTo>
                  <a:pt x="824357" y="93268"/>
                </a:lnTo>
                <a:lnTo>
                  <a:pt x="867917" y="103771"/>
                </a:lnTo>
                <a:lnTo>
                  <a:pt x="916686" y="109372"/>
                </a:lnTo>
                <a:lnTo>
                  <a:pt x="957961" y="112826"/>
                </a:lnTo>
                <a:lnTo>
                  <a:pt x="1058672" y="119227"/>
                </a:lnTo>
                <a:lnTo>
                  <a:pt x="1212850" y="125907"/>
                </a:lnTo>
                <a:lnTo>
                  <a:pt x="1389761" y="130682"/>
                </a:lnTo>
                <a:lnTo>
                  <a:pt x="1579922" y="132985"/>
                </a:lnTo>
                <a:lnTo>
                  <a:pt x="1579964" y="107076"/>
                </a:lnTo>
                <a:lnTo>
                  <a:pt x="1390396" y="104774"/>
                </a:lnTo>
                <a:lnTo>
                  <a:pt x="1213739" y="100025"/>
                </a:lnTo>
                <a:lnTo>
                  <a:pt x="1060068" y="93370"/>
                </a:lnTo>
                <a:lnTo>
                  <a:pt x="982184" y="88569"/>
                </a:lnTo>
                <a:lnTo>
                  <a:pt x="820801" y="88569"/>
                </a:lnTo>
                <a:lnTo>
                  <a:pt x="820419" y="88506"/>
                </a:lnTo>
                <a:lnTo>
                  <a:pt x="819683" y="88004"/>
                </a:lnTo>
                <a:lnTo>
                  <a:pt x="818034" y="87442"/>
                </a:lnTo>
                <a:close/>
              </a:path>
              <a:path w="1657985" h="159385">
                <a:moveTo>
                  <a:pt x="907457" y="82397"/>
                </a:moveTo>
                <a:lnTo>
                  <a:pt x="816228" y="82397"/>
                </a:lnTo>
                <a:lnTo>
                  <a:pt x="819178" y="87446"/>
                </a:lnTo>
                <a:lnTo>
                  <a:pt x="819831" y="88004"/>
                </a:lnTo>
                <a:lnTo>
                  <a:pt x="820801" y="88569"/>
                </a:lnTo>
                <a:lnTo>
                  <a:pt x="982184" y="88569"/>
                </a:lnTo>
                <a:lnTo>
                  <a:pt x="959992" y="87007"/>
                </a:lnTo>
                <a:lnTo>
                  <a:pt x="919352" y="83604"/>
                </a:lnTo>
                <a:lnTo>
                  <a:pt x="907457" y="82397"/>
                </a:lnTo>
                <a:close/>
              </a:path>
              <a:path w="1657985" h="159385">
                <a:moveTo>
                  <a:pt x="819683" y="88004"/>
                </a:moveTo>
                <a:lnTo>
                  <a:pt x="820419" y="88506"/>
                </a:lnTo>
                <a:lnTo>
                  <a:pt x="819930" y="88088"/>
                </a:lnTo>
                <a:lnTo>
                  <a:pt x="819683" y="88004"/>
                </a:lnTo>
                <a:close/>
              </a:path>
              <a:path w="1657985" h="159385">
                <a:moveTo>
                  <a:pt x="819930" y="88088"/>
                </a:moveTo>
                <a:lnTo>
                  <a:pt x="820419" y="88506"/>
                </a:lnTo>
                <a:lnTo>
                  <a:pt x="820689" y="88506"/>
                </a:lnTo>
                <a:lnTo>
                  <a:pt x="819930" y="88088"/>
                </a:lnTo>
                <a:close/>
              </a:path>
              <a:path w="1657985" h="159385">
                <a:moveTo>
                  <a:pt x="819349" y="87740"/>
                </a:moveTo>
                <a:lnTo>
                  <a:pt x="819683" y="88004"/>
                </a:lnTo>
                <a:lnTo>
                  <a:pt x="819930" y="88088"/>
                </a:lnTo>
                <a:lnTo>
                  <a:pt x="819349" y="87740"/>
                </a:lnTo>
                <a:close/>
              </a:path>
              <a:path w="1657985" h="159385">
                <a:moveTo>
                  <a:pt x="819178" y="87446"/>
                </a:moveTo>
                <a:lnTo>
                  <a:pt x="819326" y="87701"/>
                </a:lnTo>
                <a:lnTo>
                  <a:pt x="819511" y="87833"/>
                </a:lnTo>
                <a:lnTo>
                  <a:pt x="819872" y="88039"/>
                </a:lnTo>
                <a:lnTo>
                  <a:pt x="819178" y="87446"/>
                </a:lnTo>
                <a:close/>
              </a:path>
              <a:path w="1657985" h="159385">
                <a:moveTo>
                  <a:pt x="816228" y="82397"/>
                </a:moveTo>
                <a:lnTo>
                  <a:pt x="816737" y="84302"/>
                </a:lnTo>
                <a:lnTo>
                  <a:pt x="817371" y="86359"/>
                </a:lnTo>
                <a:lnTo>
                  <a:pt x="818046" y="87446"/>
                </a:lnTo>
                <a:lnTo>
                  <a:pt x="819683" y="88004"/>
                </a:lnTo>
                <a:lnTo>
                  <a:pt x="819432" y="87833"/>
                </a:lnTo>
                <a:lnTo>
                  <a:pt x="819238" y="87701"/>
                </a:lnTo>
                <a:lnTo>
                  <a:pt x="819143" y="87553"/>
                </a:lnTo>
                <a:lnTo>
                  <a:pt x="818514" y="86880"/>
                </a:lnTo>
                <a:lnTo>
                  <a:pt x="818847" y="86880"/>
                </a:lnTo>
                <a:lnTo>
                  <a:pt x="816228" y="82397"/>
                </a:lnTo>
                <a:close/>
              </a:path>
              <a:path w="1657985" h="159385">
                <a:moveTo>
                  <a:pt x="819384" y="87800"/>
                </a:moveTo>
                <a:close/>
              </a:path>
              <a:path w="1657985" h="159385">
                <a:moveTo>
                  <a:pt x="819022" y="87553"/>
                </a:moveTo>
                <a:lnTo>
                  <a:pt x="819353" y="87779"/>
                </a:lnTo>
                <a:lnTo>
                  <a:pt x="819022" y="87553"/>
                </a:lnTo>
                <a:close/>
              </a:path>
              <a:path w="1657985" h="159385">
                <a:moveTo>
                  <a:pt x="818514" y="86880"/>
                </a:moveTo>
                <a:lnTo>
                  <a:pt x="819280" y="87701"/>
                </a:lnTo>
                <a:lnTo>
                  <a:pt x="819173" y="87442"/>
                </a:lnTo>
                <a:lnTo>
                  <a:pt x="818514" y="86880"/>
                </a:lnTo>
                <a:close/>
              </a:path>
              <a:path w="1657985" h="159385">
                <a:moveTo>
                  <a:pt x="819143" y="87553"/>
                </a:moveTo>
                <a:lnTo>
                  <a:pt x="819280" y="87701"/>
                </a:lnTo>
                <a:lnTo>
                  <a:pt x="819143" y="87553"/>
                </a:lnTo>
                <a:close/>
              </a:path>
              <a:path w="1657985" h="159385">
                <a:moveTo>
                  <a:pt x="818847" y="86880"/>
                </a:moveTo>
                <a:lnTo>
                  <a:pt x="818514" y="86880"/>
                </a:lnTo>
                <a:lnTo>
                  <a:pt x="819178" y="87446"/>
                </a:lnTo>
                <a:lnTo>
                  <a:pt x="818847" y="86880"/>
                </a:lnTo>
                <a:close/>
              </a:path>
              <a:path w="1657985" h="159385">
                <a:moveTo>
                  <a:pt x="77766" y="25995"/>
                </a:moveTo>
                <a:lnTo>
                  <a:pt x="77681" y="51894"/>
                </a:lnTo>
                <a:lnTo>
                  <a:pt x="154431" y="52577"/>
                </a:lnTo>
                <a:lnTo>
                  <a:pt x="375538" y="56959"/>
                </a:lnTo>
                <a:lnTo>
                  <a:pt x="569340" y="64376"/>
                </a:lnTo>
                <a:lnTo>
                  <a:pt x="675004" y="70548"/>
                </a:lnTo>
                <a:lnTo>
                  <a:pt x="738632" y="75679"/>
                </a:lnTo>
                <a:lnTo>
                  <a:pt x="786257" y="81051"/>
                </a:lnTo>
                <a:lnTo>
                  <a:pt x="818034" y="87442"/>
                </a:lnTo>
                <a:lnTo>
                  <a:pt x="817371" y="86359"/>
                </a:lnTo>
                <a:lnTo>
                  <a:pt x="816737" y="84302"/>
                </a:lnTo>
                <a:lnTo>
                  <a:pt x="816228" y="82397"/>
                </a:lnTo>
                <a:lnTo>
                  <a:pt x="907457" y="82397"/>
                </a:lnTo>
                <a:lnTo>
                  <a:pt x="885698" y="80035"/>
                </a:lnTo>
                <a:lnTo>
                  <a:pt x="871727" y="78155"/>
                </a:lnTo>
                <a:lnTo>
                  <a:pt x="863028" y="76860"/>
                </a:lnTo>
                <a:lnTo>
                  <a:pt x="841501" y="76860"/>
                </a:lnTo>
                <a:lnTo>
                  <a:pt x="838552" y="71811"/>
                </a:lnTo>
                <a:lnTo>
                  <a:pt x="837858" y="71218"/>
                </a:lnTo>
                <a:lnTo>
                  <a:pt x="836929" y="70688"/>
                </a:lnTo>
                <a:lnTo>
                  <a:pt x="838870" y="70688"/>
                </a:lnTo>
                <a:lnTo>
                  <a:pt x="837691" y="69519"/>
                </a:lnTo>
                <a:lnTo>
                  <a:pt x="836802" y="68567"/>
                </a:lnTo>
                <a:lnTo>
                  <a:pt x="836168" y="67957"/>
                </a:lnTo>
                <a:lnTo>
                  <a:pt x="835512" y="67411"/>
                </a:lnTo>
                <a:lnTo>
                  <a:pt x="834770" y="66941"/>
                </a:lnTo>
                <a:lnTo>
                  <a:pt x="833374" y="65989"/>
                </a:lnTo>
                <a:lnTo>
                  <a:pt x="789558" y="55346"/>
                </a:lnTo>
                <a:lnTo>
                  <a:pt x="740790" y="49860"/>
                </a:lnTo>
                <a:lnTo>
                  <a:pt x="676782" y="44703"/>
                </a:lnTo>
                <a:lnTo>
                  <a:pt x="570483" y="38493"/>
                </a:lnTo>
                <a:lnTo>
                  <a:pt x="376174" y="31051"/>
                </a:lnTo>
                <a:lnTo>
                  <a:pt x="154685" y="26669"/>
                </a:lnTo>
                <a:lnTo>
                  <a:pt x="77766" y="25995"/>
                </a:lnTo>
                <a:close/>
              </a:path>
              <a:path w="1657985" h="159385">
                <a:moveTo>
                  <a:pt x="77850" y="0"/>
                </a:moveTo>
                <a:lnTo>
                  <a:pt x="0" y="38671"/>
                </a:lnTo>
                <a:lnTo>
                  <a:pt x="77596" y="77723"/>
                </a:lnTo>
                <a:lnTo>
                  <a:pt x="77681" y="51894"/>
                </a:lnTo>
                <a:lnTo>
                  <a:pt x="64643" y="51777"/>
                </a:lnTo>
                <a:lnTo>
                  <a:pt x="64896" y="25882"/>
                </a:lnTo>
                <a:lnTo>
                  <a:pt x="77766" y="25882"/>
                </a:lnTo>
                <a:lnTo>
                  <a:pt x="77850" y="0"/>
                </a:lnTo>
                <a:close/>
              </a:path>
              <a:path w="1657985" h="159385">
                <a:moveTo>
                  <a:pt x="838552" y="71811"/>
                </a:moveTo>
                <a:lnTo>
                  <a:pt x="841501" y="76860"/>
                </a:lnTo>
                <a:lnTo>
                  <a:pt x="840899" y="74650"/>
                </a:lnTo>
                <a:lnTo>
                  <a:pt x="840358" y="72897"/>
                </a:lnTo>
                <a:lnTo>
                  <a:pt x="840040" y="72377"/>
                </a:lnTo>
                <a:lnTo>
                  <a:pt x="839215" y="72377"/>
                </a:lnTo>
                <a:lnTo>
                  <a:pt x="838552" y="71811"/>
                </a:lnTo>
                <a:close/>
              </a:path>
              <a:path w="1657985" h="159385">
                <a:moveTo>
                  <a:pt x="839733" y="71876"/>
                </a:moveTo>
                <a:lnTo>
                  <a:pt x="840358" y="72897"/>
                </a:lnTo>
                <a:lnTo>
                  <a:pt x="840994" y="74955"/>
                </a:lnTo>
                <a:lnTo>
                  <a:pt x="841501" y="76860"/>
                </a:lnTo>
                <a:lnTo>
                  <a:pt x="863028" y="76860"/>
                </a:lnTo>
                <a:lnTo>
                  <a:pt x="860044" y="76415"/>
                </a:lnTo>
                <a:lnTo>
                  <a:pt x="850391" y="74650"/>
                </a:lnTo>
                <a:lnTo>
                  <a:pt x="843533" y="73037"/>
                </a:lnTo>
                <a:lnTo>
                  <a:pt x="839733" y="71876"/>
                </a:lnTo>
                <a:close/>
              </a:path>
              <a:path w="1657985" h="159385">
                <a:moveTo>
                  <a:pt x="838381" y="71517"/>
                </a:moveTo>
                <a:lnTo>
                  <a:pt x="838552" y="71811"/>
                </a:lnTo>
                <a:lnTo>
                  <a:pt x="839215" y="72377"/>
                </a:lnTo>
                <a:lnTo>
                  <a:pt x="838450" y="71556"/>
                </a:lnTo>
                <a:close/>
              </a:path>
              <a:path w="1657985" h="159385">
                <a:moveTo>
                  <a:pt x="838501" y="71424"/>
                </a:moveTo>
                <a:lnTo>
                  <a:pt x="838326" y="71424"/>
                </a:lnTo>
                <a:lnTo>
                  <a:pt x="838707" y="71704"/>
                </a:lnTo>
                <a:lnTo>
                  <a:pt x="839215" y="72377"/>
                </a:lnTo>
                <a:lnTo>
                  <a:pt x="840040" y="72377"/>
                </a:lnTo>
                <a:lnTo>
                  <a:pt x="839733" y="71876"/>
                </a:lnTo>
                <a:lnTo>
                  <a:pt x="838962" y="71640"/>
                </a:lnTo>
                <a:lnTo>
                  <a:pt x="838501" y="71424"/>
                </a:lnTo>
                <a:close/>
              </a:path>
              <a:path w="1657985" h="159385">
                <a:moveTo>
                  <a:pt x="838934" y="70751"/>
                </a:moveTo>
                <a:lnTo>
                  <a:pt x="837310" y="70751"/>
                </a:lnTo>
                <a:lnTo>
                  <a:pt x="837851" y="71119"/>
                </a:lnTo>
                <a:lnTo>
                  <a:pt x="838962" y="71640"/>
                </a:lnTo>
                <a:lnTo>
                  <a:pt x="839733" y="71876"/>
                </a:lnTo>
                <a:lnTo>
                  <a:pt x="839191" y="71007"/>
                </a:lnTo>
                <a:lnTo>
                  <a:pt x="838934" y="70751"/>
                </a:lnTo>
                <a:close/>
              </a:path>
              <a:path w="1657985" h="159385">
                <a:moveTo>
                  <a:pt x="837858" y="71218"/>
                </a:moveTo>
                <a:lnTo>
                  <a:pt x="838552" y="71811"/>
                </a:lnTo>
                <a:lnTo>
                  <a:pt x="838381" y="71517"/>
                </a:lnTo>
                <a:lnTo>
                  <a:pt x="837858" y="71218"/>
                </a:lnTo>
                <a:close/>
              </a:path>
              <a:path w="1657985" h="159385">
                <a:moveTo>
                  <a:pt x="838450" y="71556"/>
                </a:moveTo>
                <a:lnTo>
                  <a:pt x="838587" y="71704"/>
                </a:lnTo>
                <a:lnTo>
                  <a:pt x="838450" y="71556"/>
                </a:lnTo>
                <a:close/>
              </a:path>
              <a:path w="1657985" h="159385">
                <a:moveTo>
                  <a:pt x="838377" y="71478"/>
                </a:moveTo>
                <a:lnTo>
                  <a:pt x="838707" y="71704"/>
                </a:lnTo>
                <a:lnTo>
                  <a:pt x="838377" y="71478"/>
                </a:lnTo>
                <a:close/>
              </a:path>
              <a:path w="1657985" h="159385">
                <a:moveTo>
                  <a:pt x="837610" y="71007"/>
                </a:moveTo>
                <a:lnTo>
                  <a:pt x="837858" y="71218"/>
                </a:lnTo>
                <a:lnTo>
                  <a:pt x="838381" y="71517"/>
                </a:lnTo>
                <a:lnTo>
                  <a:pt x="837851" y="71119"/>
                </a:lnTo>
                <a:lnTo>
                  <a:pt x="837610" y="71007"/>
                </a:lnTo>
                <a:close/>
              </a:path>
              <a:path w="1657985" h="159385">
                <a:moveTo>
                  <a:pt x="837851" y="71119"/>
                </a:moveTo>
                <a:lnTo>
                  <a:pt x="838346" y="71457"/>
                </a:lnTo>
                <a:lnTo>
                  <a:pt x="838501" y="71424"/>
                </a:lnTo>
                <a:lnTo>
                  <a:pt x="837851" y="71119"/>
                </a:lnTo>
                <a:close/>
              </a:path>
              <a:path w="1657985" h="159385">
                <a:moveTo>
                  <a:pt x="836929" y="70688"/>
                </a:moveTo>
                <a:lnTo>
                  <a:pt x="837858" y="71218"/>
                </a:lnTo>
                <a:lnTo>
                  <a:pt x="837610" y="71007"/>
                </a:lnTo>
                <a:lnTo>
                  <a:pt x="836929" y="70688"/>
                </a:lnTo>
                <a:close/>
              </a:path>
              <a:path w="1657985" h="159385">
                <a:moveTo>
                  <a:pt x="837310" y="70751"/>
                </a:moveTo>
                <a:lnTo>
                  <a:pt x="837610" y="71007"/>
                </a:lnTo>
                <a:lnTo>
                  <a:pt x="837851" y="71119"/>
                </a:lnTo>
                <a:lnTo>
                  <a:pt x="837310" y="70751"/>
                </a:lnTo>
                <a:close/>
              </a:path>
              <a:path w="1657985" h="159385">
                <a:moveTo>
                  <a:pt x="838870" y="70688"/>
                </a:moveTo>
                <a:lnTo>
                  <a:pt x="836929" y="70688"/>
                </a:lnTo>
                <a:lnTo>
                  <a:pt x="837610" y="71007"/>
                </a:lnTo>
                <a:lnTo>
                  <a:pt x="837310" y="70751"/>
                </a:lnTo>
                <a:lnTo>
                  <a:pt x="838934" y="70751"/>
                </a:lnTo>
                <a:close/>
              </a:path>
              <a:path w="1657985" h="159385">
                <a:moveTo>
                  <a:pt x="64896" y="25882"/>
                </a:moveTo>
                <a:lnTo>
                  <a:pt x="64643" y="51777"/>
                </a:lnTo>
                <a:lnTo>
                  <a:pt x="77681" y="51894"/>
                </a:lnTo>
                <a:lnTo>
                  <a:pt x="77766" y="25995"/>
                </a:lnTo>
                <a:lnTo>
                  <a:pt x="64896" y="25882"/>
                </a:lnTo>
                <a:close/>
              </a:path>
              <a:path w="1657985" h="159385">
                <a:moveTo>
                  <a:pt x="77766" y="25882"/>
                </a:moveTo>
                <a:lnTo>
                  <a:pt x="64896" y="25882"/>
                </a:lnTo>
                <a:lnTo>
                  <a:pt x="77766" y="25995"/>
                </a:lnTo>
                <a:close/>
              </a:path>
            </a:pathLst>
          </a:custGeom>
          <a:solidFill>
            <a:srgbClr val="4F81BC"/>
          </a:solidFill>
        </p:spPr>
        <p:txBody>
          <a:bodyPr wrap="square" lIns="0" tIns="0" rIns="0" bIns="0" rtlCol="0"/>
          <a:lstStyle/>
          <a:p>
            <a:endParaRPr/>
          </a:p>
        </p:txBody>
      </p:sp>
      <p:sp>
        <p:nvSpPr>
          <p:cNvPr id="55" name="object 55"/>
          <p:cNvSpPr/>
          <p:nvPr/>
        </p:nvSpPr>
        <p:spPr>
          <a:xfrm>
            <a:off x="5128259" y="2729483"/>
            <a:ext cx="484632" cy="801623"/>
          </a:xfrm>
          <a:prstGeom prst="rect">
            <a:avLst/>
          </a:prstGeom>
          <a:blipFill>
            <a:blip r:embed="rId46" cstate="print"/>
            <a:stretch>
              <a:fillRect/>
            </a:stretch>
          </a:blipFill>
        </p:spPr>
        <p:txBody>
          <a:bodyPr wrap="square" lIns="0" tIns="0" rIns="0" bIns="0" rtlCol="0"/>
          <a:lstStyle/>
          <a:p>
            <a:endParaRPr/>
          </a:p>
        </p:txBody>
      </p:sp>
      <p:sp>
        <p:nvSpPr>
          <p:cNvPr id="56" name="object 56"/>
          <p:cNvSpPr/>
          <p:nvPr/>
        </p:nvSpPr>
        <p:spPr>
          <a:xfrm>
            <a:off x="5181600" y="2755392"/>
            <a:ext cx="377951" cy="704088"/>
          </a:xfrm>
          <a:prstGeom prst="rect">
            <a:avLst/>
          </a:prstGeom>
          <a:blipFill>
            <a:blip r:embed="rId47" cstate="print"/>
            <a:stretch>
              <a:fillRect/>
            </a:stretch>
          </a:blipFill>
        </p:spPr>
        <p:txBody>
          <a:bodyPr wrap="square" lIns="0" tIns="0" rIns="0" bIns="0" rtlCol="0"/>
          <a:lstStyle/>
          <a:p>
            <a:endParaRPr/>
          </a:p>
        </p:txBody>
      </p:sp>
      <p:sp>
        <p:nvSpPr>
          <p:cNvPr id="57" name="object 57"/>
          <p:cNvSpPr/>
          <p:nvPr/>
        </p:nvSpPr>
        <p:spPr>
          <a:xfrm>
            <a:off x="5181600" y="2755392"/>
            <a:ext cx="378460" cy="704215"/>
          </a:xfrm>
          <a:custGeom>
            <a:avLst/>
            <a:gdLst/>
            <a:ahLst/>
            <a:cxnLst/>
            <a:rect l="l" t="t" r="r" b="b"/>
            <a:pathLst>
              <a:path w="378460" h="704214">
                <a:moveTo>
                  <a:pt x="0" y="188975"/>
                </a:moveTo>
                <a:lnTo>
                  <a:pt x="188975" y="0"/>
                </a:lnTo>
                <a:lnTo>
                  <a:pt x="377951" y="188975"/>
                </a:lnTo>
                <a:lnTo>
                  <a:pt x="283463" y="188975"/>
                </a:lnTo>
                <a:lnTo>
                  <a:pt x="283463" y="515112"/>
                </a:lnTo>
                <a:lnTo>
                  <a:pt x="377951" y="515112"/>
                </a:lnTo>
                <a:lnTo>
                  <a:pt x="188975" y="704088"/>
                </a:lnTo>
                <a:lnTo>
                  <a:pt x="0" y="515112"/>
                </a:lnTo>
                <a:lnTo>
                  <a:pt x="94487" y="515112"/>
                </a:lnTo>
                <a:lnTo>
                  <a:pt x="94487" y="188975"/>
                </a:lnTo>
                <a:lnTo>
                  <a:pt x="0" y="188975"/>
                </a:lnTo>
                <a:close/>
              </a:path>
            </a:pathLst>
          </a:custGeom>
          <a:ln w="9144">
            <a:solidFill>
              <a:srgbClr val="497DBA"/>
            </a:solidFill>
          </a:ln>
        </p:spPr>
        <p:txBody>
          <a:bodyPr wrap="square" lIns="0" tIns="0" rIns="0" bIns="0" rtlCol="0"/>
          <a:lstStyle/>
          <a:p>
            <a:endParaRPr/>
          </a:p>
        </p:txBody>
      </p:sp>
      <p:sp>
        <p:nvSpPr>
          <p:cNvPr id="58" name="object 58"/>
          <p:cNvSpPr txBox="1"/>
          <p:nvPr/>
        </p:nvSpPr>
        <p:spPr>
          <a:xfrm>
            <a:off x="1560322" y="3313557"/>
            <a:ext cx="73914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a:cs typeface="微软雅黑"/>
              </a:rPr>
              <a:t>一维通道</a:t>
            </a:r>
            <a:endParaRPr sz="1400">
              <a:latin typeface="微软雅黑"/>
              <a:cs typeface="微软雅黑"/>
            </a:endParaRPr>
          </a:p>
        </p:txBody>
      </p:sp>
      <p:sp>
        <p:nvSpPr>
          <p:cNvPr id="59" name="object 59"/>
          <p:cNvSpPr txBox="1"/>
          <p:nvPr/>
        </p:nvSpPr>
        <p:spPr>
          <a:xfrm>
            <a:off x="5541390" y="3009138"/>
            <a:ext cx="180848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微软雅黑"/>
                <a:cs typeface="微软雅黑"/>
              </a:rPr>
              <a:t>相似指标作为不同通道</a:t>
            </a:r>
            <a:endParaRPr sz="1400">
              <a:latin typeface="微软雅黑"/>
              <a:cs typeface="微软雅黑"/>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3079" y="216534"/>
            <a:ext cx="3931920" cy="452120"/>
          </a:xfrm>
          <a:prstGeom prst="rect">
            <a:avLst/>
          </a:prstGeom>
        </p:spPr>
        <p:txBody>
          <a:bodyPr vert="horz" wrap="square" lIns="0" tIns="12065" rIns="0" bIns="0" rtlCol="0">
            <a:spAutoFit/>
          </a:bodyPr>
          <a:lstStyle/>
          <a:p>
            <a:pPr marL="12700">
              <a:lnSpc>
                <a:spcPct val="100000"/>
              </a:lnSpc>
              <a:spcBef>
                <a:spcPts val="95"/>
              </a:spcBef>
            </a:pPr>
            <a:r>
              <a:rPr b="0" spc="-5" dirty="0">
                <a:solidFill>
                  <a:srgbClr val="000000"/>
                </a:solidFill>
                <a:latin typeface="微软雅黑"/>
                <a:cs typeface="微软雅黑"/>
              </a:rPr>
              <a:t>基于卷积的股票预测效果</a:t>
            </a:r>
          </a:p>
        </p:txBody>
      </p:sp>
      <p:sp>
        <p:nvSpPr>
          <p:cNvPr id="3" name="object 3"/>
          <p:cNvSpPr/>
          <p:nvPr/>
        </p:nvSpPr>
        <p:spPr>
          <a:xfrm>
            <a:off x="0" y="2505455"/>
            <a:ext cx="9144000" cy="241249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332028" y="1005332"/>
            <a:ext cx="1932939" cy="299720"/>
          </a:xfrm>
          <a:prstGeom prst="rect">
            <a:avLst/>
          </a:prstGeom>
        </p:spPr>
        <p:txBody>
          <a:bodyPr vert="horz" wrap="square" lIns="0" tIns="12700" rIns="0" bIns="0" rtlCol="0">
            <a:spAutoFit/>
          </a:bodyPr>
          <a:lstStyle/>
          <a:p>
            <a:pPr marL="299085" indent="-286385">
              <a:lnSpc>
                <a:spcPct val="100000"/>
              </a:lnSpc>
              <a:spcBef>
                <a:spcPts val="100"/>
              </a:spcBef>
              <a:buFont typeface="Wingdings"/>
              <a:buChar char=""/>
              <a:tabLst>
                <a:tab pos="299720" algn="l"/>
              </a:tabLst>
            </a:pPr>
            <a:r>
              <a:rPr sz="1800" dirty="0">
                <a:latin typeface="微软雅黑"/>
                <a:cs typeface="微软雅黑"/>
              </a:rPr>
              <a:t>数据条数6000+</a:t>
            </a:r>
            <a:endParaRPr sz="1800">
              <a:latin typeface="微软雅黑"/>
              <a:cs typeface="微软雅黑"/>
            </a:endParaRPr>
          </a:p>
        </p:txBody>
      </p:sp>
      <p:sp>
        <p:nvSpPr>
          <p:cNvPr id="5" name="object 5"/>
          <p:cNvSpPr txBox="1"/>
          <p:nvPr/>
        </p:nvSpPr>
        <p:spPr>
          <a:xfrm>
            <a:off x="332028" y="1279397"/>
            <a:ext cx="1991995" cy="848994"/>
          </a:xfrm>
          <a:prstGeom prst="rect">
            <a:avLst/>
          </a:prstGeom>
        </p:spPr>
        <p:txBody>
          <a:bodyPr vert="horz" wrap="square" lIns="0" tIns="149860" rIns="0" bIns="0" rtlCol="0">
            <a:spAutoFit/>
          </a:bodyPr>
          <a:lstStyle/>
          <a:p>
            <a:pPr marL="299085" indent="-286385">
              <a:lnSpc>
                <a:spcPct val="100000"/>
              </a:lnSpc>
              <a:spcBef>
                <a:spcPts val="1180"/>
              </a:spcBef>
              <a:buFont typeface="Wingdings"/>
              <a:buChar char=""/>
              <a:tabLst>
                <a:tab pos="299720" algn="l"/>
              </a:tabLst>
            </a:pPr>
            <a:r>
              <a:rPr sz="1800" dirty="0">
                <a:latin typeface="微软雅黑"/>
                <a:cs typeface="微软雅黑"/>
              </a:rPr>
              <a:t>训练</a:t>
            </a:r>
            <a:r>
              <a:rPr sz="1800" spc="-10" dirty="0">
                <a:latin typeface="微软雅黑"/>
                <a:cs typeface="微软雅黑"/>
              </a:rPr>
              <a:t>E</a:t>
            </a:r>
            <a:r>
              <a:rPr sz="1800" dirty="0">
                <a:latin typeface="微软雅黑"/>
                <a:cs typeface="微软雅黑"/>
              </a:rPr>
              <a:t>poc</a:t>
            </a:r>
            <a:r>
              <a:rPr sz="1800" spc="-10" dirty="0">
                <a:latin typeface="微软雅黑"/>
                <a:cs typeface="微软雅黑"/>
              </a:rPr>
              <a:t>h</a:t>
            </a:r>
            <a:r>
              <a:rPr sz="1800" dirty="0">
                <a:latin typeface="微软雅黑"/>
                <a:cs typeface="微软雅黑"/>
              </a:rPr>
              <a:t>:1</a:t>
            </a:r>
            <a:r>
              <a:rPr sz="1800" spc="-5" dirty="0">
                <a:latin typeface="微软雅黑"/>
                <a:cs typeface="微软雅黑"/>
              </a:rPr>
              <a:t>0</a:t>
            </a:r>
            <a:r>
              <a:rPr sz="1800" dirty="0">
                <a:latin typeface="微软雅黑"/>
                <a:cs typeface="微软雅黑"/>
              </a:rPr>
              <a:t>次</a:t>
            </a:r>
            <a:endParaRPr sz="1800">
              <a:latin typeface="微软雅黑"/>
              <a:cs typeface="微软雅黑"/>
            </a:endParaRPr>
          </a:p>
          <a:p>
            <a:pPr marL="299085" indent="-286385">
              <a:lnSpc>
                <a:spcPct val="100000"/>
              </a:lnSpc>
              <a:spcBef>
                <a:spcPts val="1080"/>
              </a:spcBef>
              <a:buFont typeface="Wingdings"/>
              <a:buChar char=""/>
              <a:tabLst>
                <a:tab pos="299720" algn="l"/>
              </a:tabLst>
            </a:pPr>
            <a:r>
              <a:rPr sz="1800" dirty="0">
                <a:latin typeface="微软雅黑"/>
                <a:cs typeface="微软雅黑"/>
              </a:rPr>
              <a:t>网络层数：5层</a:t>
            </a:r>
            <a:endParaRPr sz="1800">
              <a:latin typeface="微软雅黑"/>
              <a:cs typeface="微软雅黑"/>
            </a:endParaRPr>
          </a:p>
        </p:txBody>
      </p:sp>
      <p:sp>
        <p:nvSpPr>
          <p:cNvPr id="6" name="object 6"/>
          <p:cNvSpPr txBox="1"/>
          <p:nvPr/>
        </p:nvSpPr>
        <p:spPr>
          <a:xfrm>
            <a:off x="4541646" y="932433"/>
            <a:ext cx="1038860" cy="269240"/>
          </a:xfrm>
          <a:prstGeom prst="rect">
            <a:avLst/>
          </a:prstGeom>
        </p:spPr>
        <p:txBody>
          <a:bodyPr vert="horz" wrap="square" lIns="0" tIns="12065" rIns="0" bIns="0" rtlCol="0">
            <a:spAutoFit/>
          </a:bodyPr>
          <a:lstStyle/>
          <a:p>
            <a:pPr marL="12700">
              <a:lnSpc>
                <a:spcPct val="100000"/>
              </a:lnSpc>
              <a:spcBef>
                <a:spcPts val="95"/>
              </a:spcBef>
            </a:pPr>
            <a:r>
              <a:rPr sz="1600" spc="-5" dirty="0">
                <a:latin typeface="微软雅黑"/>
                <a:cs typeface="微软雅黑"/>
              </a:rPr>
              <a:t>优化空间：</a:t>
            </a:r>
            <a:endParaRPr sz="1600">
              <a:latin typeface="微软雅黑"/>
              <a:cs typeface="微软雅黑"/>
            </a:endParaRPr>
          </a:p>
        </p:txBody>
      </p:sp>
      <p:sp>
        <p:nvSpPr>
          <p:cNvPr id="7" name="object 7"/>
          <p:cNvSpPr txBox="1"/>
          <p:nvPr/>
        </p:nvSpPr>
        <p:spPr>
          <a:xfrm>
            <a:off x="4999101" y="1175283"/>
            <a:ext cx="2744470" cy="1123950"/>
          </a:xfrm>
          <a:prstGeom prst="rect">
            <a:avLst/>
          </a:prstGeom>
        </p:spPr>
        <p:txBody>
          <a:bodyPr vert="horz" wrap="square" lIns="0" tIns="12700" rIns="0" bIns="0" rtlCol="0">
            <a:spAutoFit/>
          </a:bodyPr>
          <a:lstStyle/>
          <a:p>
            <a:pPr marL="12700" marR="5080">
              <a:lnSpc>
                <a:spcPct val="150100"/>
              </a:lnSpc>
              <a:spcBef>
                <a:spcPts val="100"/>
              </a:spcBef>
            </a:pPr>
            <a:r>
              <a:rPr sz="1600" spc="-5" dirty="0">
                <a:latin typeface="Courier New"/>
                <a:cs typeface="Courier New"/>
              </a:rPr>
              <a:t>o</a:t>
            </a:r>
            <a:r>
              <a:rPr sz="1600" spc="250" dirty="0">
                <a:latin typeface="Courier New"/>
                <a:cs typeface="Courier New"/>
              </a:rPr>
              <a:t> </a:t>
            </a:r>
            <a:r>
              <a:rPr sz="1600" spc="-5" dirty="0">
                <a:latin typeface="微软雅黑"/>
                <a:cs typeface="微软雅黑"/>
              </a:rPr>
              <a:t>增加信息量（大数据方面）  </a:t>
            </a:r>
            <a:r>
              <a:rPr sz="1600" spc="-5" dirty="0">
                <a:latin typeface="Courier New"/>
                <a:cs typeface="Courier New"/>
              </a:rPr>
              <a:t>o</a:t>
            </a:r>
            <a:r>
              <a:rPr sz="1600" spc="315" dirty="0">
                <a:latin typeface="Courier New"/>
                <a:cs typeface="Courier New"/>
              </a:rPr>
              <a:t> </a:t>
            </a:r>
            <a:r>
              <a:rPr sz="1600" spc="-5" dirty="0">
                <a:latin typeface="微软雅黑"/>
                <a:cs typeface="微软雅黑"/>
              </a:rPr>
              <a:t>调整网络结构 </a:t>
            </a:r>
            <a:r>
              <a:rPr sz="1600" spc="-5" dirty="0">
                <a:latin typeface="Courier New"/>
                <a:cs typeface="Courier New"/>
              </a:rPr>
              <a:t>o</a:t>
            </a:r>
            <a:r>
              <a:rPr sz="1600" spc="240" dirty="0">
                <a:latin typeface="Courier New"/>
                <a:cs typeface="Courier New"/>
              </a:rPr>
              <a:t> </a:t>
            </a:r>
            <a:r>
              <a:rPr sz="1600" spc="-5" dirty="0">
                <a:latin typeface="微软雅黑"/>
                <a:cs typeface="微软雅黑"/>
              </a:rPr>
              <a:t>实际交易风险控制</a:t>
            </a:r>
            <a:endParaRPr sz="1600">
              <a:latin typeface="微软雅黑"/>
              <a:cs typeface="微软雅黑"/>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330" y="289686"/>
            <a:ext cx="181483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Calibri"/>
                <a:cs typeface="Calibri"/>
              </a:rPr>
              <a:t>CNN</a:t>
            </a:r>
            <a:r>
              <a:rPr sz="2400" dirty="0">
                <a:solidFill>
                  <a:srgbClr val="000000"/>
                </a:solidFill>
                <a:latin typeface="宋体"/>
                <a:cs typeface="宋体"/>
              </a:rPr>
              <a:t>结构演化</a:t>
            </a:r>
            <a:endParaRPr sz="2400">
              <a:latin typeface="宋体"/>
              <a:cs typeface="宋体"/>
            </a:endParaRPr>
          </a:p>
        </p:txBody>
      </p:sp>
      <p:sp>
        <p:nvSpPr>
          <p:cNvPr id="3" name="object 3"/>
          <p:cNvSpPr/>
          <p:nvPr/>
        </p:nvSpPr>
        <p:spPr>
          <a:xfrm>
            <a:off x="217931" y="1384555"/>
            <a:ext cx="8706612" cy="293979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86839" y="845819"/>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
        <p:nvSpPr>
          <p:cNvPr id="6" name="object 6"/>
          <p:cNvSpPr/>
          <p:nvPr/>
        </p:nvSpPr>
        <p:spPr>
          <a:xfrm>
            <a:off x="6702552" y="0"/>
            <a:ext cx="2243328" cy="157124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847407"/>
            <a:ext cx="7123430" cy="0"/>
          </a:xfrm>
          <a:custGeom>
            <a:avLst/>
            <a:gdLst/>
            <a:ahLst/>
            <a:cxnLst/>
            <a:rect l="l" t="t" r="r" b="b"/>
            <a:pathLst>
              <a:path w="7123430">
                <a:moveTo>
                  <a:pt x="0" y="0"/>
                </a:moveTo>
                <a:lnTo>
                  <a:pt x="7123303" y="0"/>
                </a:lnTo>
              </a:path>
            </a:pathLst>
          </a:custGeom>
          <a:ln w="12319">
            <a:solidFill>
              <a:srgbClr val="E36C09"/>
            </a:solidFill>
          </a:ln>
        </p:spPr>
        <p:txBody>
          <a:bodyPr wrap="square" lIns="0" tIns="0" rIns="0" bIns="0" rtlCol="0"/>
          <a:lstStyle/>
          <a:p>
            <a:endParaRPr/>
          </a:p>
        </p:txBody>
      </p:sp>
      <p:sp>
        <p:nvSpPr>
          <p:cNvPr id="4" name="object 4"/>
          <p:cNvSpPr txBox="1"/>
          <p:nvPr/>
        </p:nvSpPr>
        <p:spPr>
          <a:xfrm>
            <a:off x="597408" y="429768"/>
            <a:ext cx="927100" cy="417830"/>
          </a:xfrm>
          <a:prstGeom prst="rect">
            <a:avLst/>
          </a:prstGeom>
          <a:solidFill>
            <a:srgbClr val="FF6600"/>
          </a:solidFill>
        </p:spPr>
        <p:txBody>
          <a:bodyPr vert="horz" wrap="square" lIns="0" tIns="81280" rIns="0" bIns="0" rtlCol="0">
            <a:spAutoFit/>
          </a:bodyPr>
          <a:lstStyle/>
          <a:p>
            <a:pPr marL="138430">
              <a:lnSpc>
                <a:spcPct val="100000"/>
              </a:lnSpc>
              <a:spcBef>
                <a:spcPts val="640"/>
              </a:spcBef>
            </a:pPr>
            <a:r>
              <a:rPr sz="1600" spc="-10" dirty="0">
                <a:solidFill>
                  <a:srgbClr val="FFFFFF"/>
                </a:solidFill>
                <a:latin typeface="Calibri"/>
                <a:cs typeface="Calibri"/>
              </a:rPr>
              <a:t>AlexNet</a:t>
            </a:r>
            <a:endParaRPr sz="1600">
              <a:latin typeface="Calibri"/>
              <a:cs typeface="Calibri"/>
            </a:endParaRPr>
          </a:p>
        </p:txBody>
      </p:sp>
      <p:sp>
        <p:nvSpPr>
          <p:cNvPr id="5" name="object 5"/>
          <p:cNvSpPr txBox="1"/>
          <p:nvPr/>
        </p:nvSpPr>
        <p:spPr>
          <a:xfrm>
            <a:off x="675843" y="1352550"/>
            <a:ext cx="7872095" cy="1674817"/>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dirty="0">
                <a:latin typeface="Calibri"/>
                <a:cs typeface="Calibri"/>
              </a:rPr>
              <a:t>Al</a:t>
            </a:r>
            <a:r>
              <a:rPr sz="1800" spc="-25" dirty="0">
                <a:latin typeface="Calibri"/>
                <a:cs typeface="Calibri"/>
              </a:rPr>
              <a:t>e</a:t>
            </a:r>
            <a:r>
              <a:rPr sz="1800" spc="-5" dirty="0">
                <a:latin typeface="Calibri"/>
                <a:cs typeface="Calibri"/>
              </a:rPr>
              <a:t>xN</a:t>
            </a:r>
            <a:r>
              <a:rPr sz="1800" spc="-10" dirty="0">
                <a:latin typeface="Calibri"/>
                <a:cs typeface="Calibri"/>
              </a:rPr>
              <a:t>e</a:t>
            </a:r>
            <a:r>
              <a:rPr sz="1800" dirty="0">
                <a:latin typeface="Calibri"/>
                <a:cs typeface="Calibri"/>
              </a:rPr>
              <a:t>t</a:t>
            </a:r>
            <a:r>
              <a:rPr sz="1800" dirty="0">
                <a:latin typeface="宋体"/>
                <a:cs typeface="宋体"/>
              </a:rPr>
              <a:t>是最早的现代神经网络，</a:t>
            </a:r>
            <a:r>
              <a:rPr sz="1800" dirty="0">
                <a:latin typeface="Calibri"/>
                <a:cs typeface="Calibri"/>
              </a:rPr>
              <a:t>Al</a:t>
            </a:r>
            <a:r>
              <a:rPr sz="1800" spc="-25" dirty="0">
                <a:latin typeface="Calibri"/>
                <a:cs typeface="Calibri"/>
              </a:rPr>
              <a:t>e</a:t>
            </a:r>
            <a:r>
              <a:rPr sz="1800" spc="-5" dirty="0">
                <a:latin typeface="Calibri"/>
                <a:cs typeface="Calibri"/>
              </a:rPr>
              <a:t>xN</a:t>
            </a:r>
            <a:r>
              <a:rPr sz="1800" spc="-10" dirty="0">
                <a:latin typeface="Calibri"/>
                <a:cs typeface="Calibri"/>
              </a:rPr>
              <a:t>e</a:t>
            </a:r>
            <a:r>
              <a:rPr sz="1800" dirty="0">
                <a:latin typeface="Calibri"/>
                <a:cs typeface="Calibri"/>
              </a:rPr>
              <a:t>t</a:t>
            </a:r>
            <a:r>
              <a:rPr sz="1800" dirty="0">
                <a:latin typeface="宋体"/>
                <a:cs typeface="宋体"/>
              </a:rPr>
              <a:t>证明了</a:t>
            </a:r>
            <a:r>
              <a:rPr sz="1800" dirty="0">
                <a:latin typeface="Calibri"/>
                <a:cs typeface="Calibri"/>
              </a:rPr>
              <a:t>CN</a:t>
            </a:r>
            <a:r>
              <a:rPr sz="1800" spc="0" dirty="0">
                <a:latin typeface="Calibri"/>
                <a:cs typeface="Calibri"/>
              </a:rPr>
              <a:t>N</a:t>
            </a:r>
            <a:r>
              <a:rPr sz="1800" dirty="0">
                <a:latin typeface="宋体"/>
                <a:cs typeface="宋体"/>
              </a:rPr>
              <a:t>在复杂模型下的有效性</a:t>
            </a:r>
          </a:p>
          <a:p>
            <a:pPr marL="354965">
              <a:lnSpc>
                <a:spcPct val="100000"/>
              </a:lnSpc>
            </a:pPr>
            <a:r>
              <a:rPr sz="1800" dirty="0">
                <a:latin typeface="宋体"/>
                <a:cs typeface="宋体"/>
              </a:rPr>
              <a:t>，使用</a:t>
            </a:r>
            <a:r>
              <a:rPr sz="1800" dirty="0">
                <a:latin typeface="Calibri"/>
                <a:cs typeface="Calibri"/>
              </a:rPr>
              <a:t>GP</a:t>
            </a:r>
            <a:r>
              <a:rPr sz="1800" spc="-5" dirty="0">
                <a:latin typeface="Calibri"/>
                <a:cs typeface="Calibri"/>
              </a:rPr>
              <a:t>U</a:t>
            </a:r>
            <a:r>
              <a:rPr sz="1800" dirty="0">
                <a:latin typeface="宋体"/>
                <a:cs typeface="宋体"/>
              </a:rPr>
              <a:t>使得训练在可接受的时间范围内得到结果，推动了有监督深度学</a:t>
            </a:r>
          </a:p>
          <a:p>
            <a:pPr marL="354965">
              <a:lnSpc>
                <a:spcPct val="100000"/>
              </a:lnSpc>
            </a:pPr>
            <a:r>
              <a:rPr sz="1800" spc="-5" dirty="0" err="1">
                <a:latin typeface="宋体"/>
                <a:cs typeface="宋体"/>
              </a:rPr>
              <a:t>习的发展</a:t>
            </a:r>
            <a:r>
              <a:rPr sz="1800" spc="-5" dirty="0">
                <a:latin typeface="宋体"/>
                <a:cs typeface="宋体"/>
              </a:rPr>
              <a:t>。</a:t>
            </a:r>
            <a:endParaRPr lang="en-US" sz="1800" spc="-5" dirty="0">
              <a:latin typeface="宋体"/>
              <a:cs typeface="宋体"/>
            </a:endParaRPr>
          </a:p>
          <a:p>
            <a:pPr marL="354965"/>
            <a:r>
              <a:rPr lang="en-US" altLang="zh-CN" sz="1800" dirty="0" err="1"/>
              <a:t>AlexNet</a:t>
            </a:r>
            <a:r>
              <a:rPr lang="zh-CN" altLang="en-US" sz="1800" dirty="0"/>
              <a:t>包括八个带权层；前五层是卷积层，剩下三层是全连接层。最后一个全连接层输出到一个</a:t>
            </a:r>
            <a:r>
              <a:rPr lang="en-US" altLang="zh-CN" sz="1800" dirty="0"/>
              <a:t>1000</a:t>
            </a:r>
            <a:r>
              <a:rPr lang="zh-CN" altLang="en-US" sz="1800" dirty="0"/>
              <a:t>维的</a:t>
            </a:r>
            <a:r>
              <a:rPr lang="en-US" altLang="zh-CN" sz="1800" dirty="0" err="1"/>
              <a:t>softmax</a:t>
            </a:r>
            <a:r>
              <a:rPr lang="zh-CN" altLang="en-US" sz="1800" dirty="0"/>
              <a:t>层，覆盖</a:t>
            </a:r>
            <a:r>
              <a:rPr lang="en-US" altLang="zh-CN" sz="1800" dirty="0"/>
              <a:t>1000</a:t>
            </a:r>
            <a:r>
              <a:rPr lang="zh-CN" altLang="en-US" sz="1800" dirty="0"/>
              <a:t>类标签。</a:t>
            </a:r>
          </a:p>
          <a:p>
            <a:pPr marL="354965">
              <a:lnSpc>
                <a:spcPct val="100000"/>
              </a:lnSpc>
            </a:pPr>
            <a:endParaRPr sz="1800" dirty="0">
              <a:latin typeface="宋体"/>
              <a:cs typeface="宋体"/>
            </a:endParaRPr>
          </a:p>
        </p:txBody>
      </p:sp>
      <p:sp>
        <p:nvSpPr>
          <p:cNvPr id="6" name="object 6"/>
          <p:cNvSpPr/>
          <p:nvPr/>
        </p:nvSpPr>
        <p:spPr>
          <a:xfrm>
            <a:off x="1091183" y="2800350"/>
            <a:ext cx="6355079" cy="210312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847407"/>
            <a:ext cx="7123430" cy="0"/>
          </a:xfrm>
          <a:custGeom>
            <a:avLst/>
            <a:gdLst/>
            <a:ahLst/>
            <a:cxnLst/>
            <a:rect l="l" t="t" r="r" b="b"/>
            <a:pathLst>
              <a:path w="7123430">
                <a:moveTo>
                  <a:pt x="0" y="0"/>
                </a:moveTo>
                <a:lnTo>
                  <a:pt x="7123303" y="0"/>
                </a:lnTo>
              </a:path>
            </a:pathLst>
          </a:custGeom>
          <a:ln w="12319">
            <a:solidFill>
              <a:srgbClr val="E36C09"/>
            </a:solidFill>
          </a:ln>
        </p:spPr>
        <p:txBody>
          <a:bodyPr wrap="square" lIns="0" tIns="0" rIns="0" bIns="0" rtlCol="0"/>
          <a:lstStyle/>
          <a:p>
            <a:endParaRPr/>
          </a:p>
        </p:txBody>
      </p:sp>
      <p:sp>
        <p:nvSpPr>
          <p:cNvPr id="4" name="object 4"/>
          <p:cNvSpPr txBox="1"/>
          <p:nvPr/>
        </p:nvSpPr>
        <p:spPr>
          <a:xfrm>
            <a:off x="597408" y="429768"/>
            <a:ext cx="927100" cy="417830"/>
          </a:xfrm>
          <a:prstGeom prst="rect">
            <a:avLst/>
          </a:prstGeom>
          <a:solidFill>
            <a:srgbClr val="FF6600"/>
          </a:solidFill>
        </p:spPr>
        <p:txBody>
          <a:bodyPr vert="horz" wrap="square" lIns="0" tIns="81280" rIns="0" bIns="0" rtlCol="0">
            <a:spAutoFit/>
          </a:bodyPr>
          <a:lstStyle/>
          <a:p>
            <a:pPr marL="138430">
              <a:lnSpc>
                <a:spcPct val="100000"/>
              </a:lnSpc>
              <a:spcBef>
                <a:spcPts val="640"/>
              </a:spcBef>
            </a:pPr>
            <a:r>
              <a:rPr sz="1600" spc="-10" dirty="0">
                <a:solidFill>
                  <a:srgbClr val="FFFFFF"/>
                </a:solidFill>
                <a:latin typeface="Calibri"/>
                <a:cs typeface="Calibri"/>
              </a:rPr>
              <a:t>AlexNet</a:t>
            </a:r>
            <a:endParaRPr sz="1600">
              <a:latin typeface="Calibri"/>
              <a:cs typeface="Calibri"/>
            </a:endParaRPr>
          </a:p>
        </p:txBody>
      </p:sp>
      <p:sp>
        <p:nvSpPr>
          <p:cNvPr id="5" name="object 5"/>
          <p:cNvSpPr txBox="1"/>
          <p:nvPr/>
        </p:nvSpPr>
        <p:spPr>
          <a:xfrm>
            <a:off x="675843" y="1352550"/>
            <a:ext cx="7865109" cy="3394840"/>
          </a:xfrm>
          <a:prstGeom prst="rect">
            <a:avLst/>
          </a:prstGeom>
        </p:spPr>
        <p:txBody>
          <a:bodyPr vert="horz" wrap="square" lIns="0" tIns="3175" rIns="0" bIns="0" rtlCol="0">
            <a:spAutoFit/>
          </a:bodyPr>
          <a:lstStyle/>
          <a:p>
            <a:pPr marL="355600" marR="29209" indent="-342900">
              <a:lnSpc>
                <a:spcPct val="103299"/>
              </a:lnSpc>
              <a:spcBef>
                <a:spcPts val="25"/>
              </a:spcBef>
              <a:buFont typeface="Arial"/>
              <a:buChar char="•"/>
              <a:tabLst>
                <a:tab pos="354965" algn="l"/>
                <a:tab pos="355600" algn="l"/>
              </a:tabLst>
            </a:pPr>
            <a:r>
              <a:rPr sz="1800" spc="-10" dirty="0" err="1">
                <a:latin typeface="Calibri"/>
                <a:cs typeface="Calibri"/>
              </a:rPr>
              <a:t>AlexNet</a:t>
            </a:r>
            <a:r>
              <a:rPr sz="1800" dirty="0" err="1">
                <a:latin typeface="宋体"/>
                <a:cs typeface="宋体"/>
              </a:rPr>
              <a:t>有八个带权层，前五个是卷积层，剩下三层是全连接层</a:t>
            </a:r>
            <a:r>
              <a:rPr sz="1800" dirty="0">
                <a:latin typeface="宋体"/>
                <a:cs typeface="宋体"/>
              </a:rPr>
              <a:t>。</a:t>
            </a:r>
            <a:endParaRPr lang="en-US" sz="1800" dirty="0">
              <a:latin typeface="宋体"/>
              <a:cs typeface="宋体"/>
            </a:endParaRPr>
          </a:p>
          <a:p>
            <a:pPr marL="355600" marR="29209" indent="-342900">
              <a:lnSpc>
                <a:spcPct val="103299"/>
              </a:lnSpc>
              <a:spcBef>
                <a:spcPts val="25"/>
              </a:spcBef>
              <a:buFont typeface="Arial"/>
              <a:buChar char="•"/>
              <a:tabLst>
                <a:tab pos="354965" algn="l"/>
                <a:tab pos="355600" algn="l"/>
              </a:tabLst>
            </a:pPr>
            <a:r>
              <a:rPr sz="1800" dirty="0" err="1">
                <a:latin typeface="宋体"/>
                <a:cs typeface="宋体"/>
              </a:rPr>
              <a:t>第一个卷</a:t>
            </a:r>
            <a:r>
              <a:rPr sz="1800" dirty="0">
                <a:latin typeface="宋体"/>
                <a:cs typeface="宋体"/>
              </a:rPr>
              <a:t> 积层利用</a:t>
            </a:r>
            <a:r>
              <a:rPr sz="1800" spc="-5" dirty="0">
                <a:latin typeface="Calibri"/>
                <a:cs typeface="Calibri"/>
              </a:rPr>
              <a:t>96</a:t>
            </a:r>
            <a:r>
              <a:rPr sz="1800" dirty="0">
                <a:latin typeface="宋体"/>
                <a:cs typeface="宋体"/>
              </a:rPr>
              <a:t>个大小</a:t>
            </a:r>
            <a:r>
              <a:rPr sz="1800" spc="-10" dirty="0">
                <a:latin typeface="宋体"/>
                <a:cs typeface="宋体"/>
              </a:rPr>
              <a:t>为</a:t>
            </a:r>
            <a:r>
              <a:rPr sz="1800" dirty="0">
                <a:latin typeface="Calibri"/>
                <a:cs typeface="Calibri"/>
              </a:rPr>
              <a:t>11X11X3</a:t>
            </a:r>
            <a:r>
              <a:rPr sz="1800" dirty="0">
                <a:latin typeface="宋体"/>
                <a:cs typeface="宋体"/>
              </a:rPr>
              <a:t>、步长为</a:t>
            </a:r>
            <a:r>
              <a:rPr sz="1800" spc="-5" dirty="0">
                <a:latin typeface="Calibri"/>
                <a:cs typeface="Calibri"/>
              </a:rPr>
              <a:t>4</a:t>
            </a:r>
            <a:r>
              <a:rPr sz="1800" dirty="0">
                <a:latin typeface="宋体"/>
                <a:cs typeface="宋体"/>
              </a:rPr>
              <a:t>个像素的核，对大小为</a:t>
            </a:r>
            <a:r>
              <a:rPr sz="1800" dirty="0">
                <a:latin typeface="Calibri"/>
                <a:cs typeface="Calibri"/>
              </a:rPr>
              <a:t>224X224X3</a:t>
            </a:r>
            <a:r>
              <a:rPr sz="1800" dirty="0">
                <a:latin typeface="宋体"/>
                <a:cs typeface="宋体"/>
              </a:rPr>
              <a:t>的 </a:t>
            </a:r>
            <a:r>
              <a:rPr sz="1800" spc="-5" dirty="0" err="1">
                <a:latin typeface="宋体"/>
                <a:cs typeface="宋体"/>
              </a:rPr>
              <a:t>输入图像进行卷积</a:t>
            </a:r>
            <a:r>
              <a:rPr sz="1800" spc="-5" dirty="0">
                <a:latin typeface="宋体"/>
                <a:cs typeface="宋体"/>
              </a:rPr>
              <a:t>。</a:t>
            </a:r>
            <a:endParaRPr lang="en-US" sz="1800" spc="-5" dirty="0">
              <a:latin typeface="宋体"/>
              <a:cs typeface="宋体"/>
            </a:endParaRPr>
          </a:p>
          <a:p>
            <a:pPr marL="355600" marR="29209" indent="-342900">
              <a:lnSpc>
                <a:spcPct val="103299"/>
              </a:lnSpc>
              <a:spcBef>
                <a:spcPts val="25"/>
              </a:spcBef>
              <a:buFont typeface="Arial"/>
              <a:buChar char="•"/>
              <a:tabLst>
                <a:tab pos="354965" algn="l"/>
                <a:tab pos="355600" algn="l"/>
              </a:tabLst>
            </a:pPr>
            <a:r>
              <a:rPr sz="1800" spc="-5" dirty="0">
                <a:latin typeface="宋体"/>
                <a:cs typeface="宋体"/>
              </a:rPr>
              <a:t>第二个卷积层接收第一个卷积层输出为输入，用</a:t>
            </a:r>
            <a:r>
              <a:rPr sz="1800" dirty="0">
                <a:latin typeface="Calibri"/>
                <a:cs typeface="Calibri"/>
              </a:rPr>
              <a:t>5X5X48</a:t>
            </a:r>
            <a:r>
              <a:rPr sz="1800" dirty="0">
                <a:latin typeface="宋体"/>
                <a:cs typeface="宋体"/>
              </a:rPr>
              <a:t>的核对其进行滤波。</a:t>
            </a:r>
            <a:endParaRPr lang="en-US" sz="1800" dirty="0">
              <a:latin typeface="宋体"/>
              <a:cs typeface="宋体"/>
            </a:endParaRPr>
          </a:p>
          <a:p>
            <a:pPr marL="355600" marR="29209" indent="-342900">
              <a:lnSpc>
                <a:spcPct val="103299"/>
              </a:lnSpc>
              <a:spcBef>
                <a:spcPts val="25"/>
              </a:spcBef>
              <a:buFont typeface="Arial"/>
              <a:buChar char="•"/>
              <a:tabLst>
                <a:tab pos="354965" algn="l"/>
                <a:tab pos="355600" algn="l"/>
              </a:tabLst>
            </a:pPr>
            <a:r>
              <a:rPr sz="1800" dirty="0" err="1">
                <a:latin typeface="宋体"/>
                <a:cs typeface="宋体"/>
              </a:rPr>
              <a:t>第三、四、五个卷积层彼此相连，中间没有池化层。第二、四、五个卷积层的核只连接到前一个卷积层也位于同</a:t>
            </a:r>
            <a:r>
              <a:rPr sz="1800" spc="0" dirty="0" err="1">
                <a:latin typeface="宋体"/>
                <a:cs typeface="宋体"/>
              </a:rPr>
              <a:t>一</a:t>
            </a:r>
            <a:r>
              <a:rPr sz="1800" spc="0" dirty="0" err="1">
                <a:latin typeface="Calibri"/>
                <a:cs typeface="Calibri"/>
              </a:rPr>
              <a:t>G</a:t>
            </a:r>
            <a:r>
              <a:rPr sz="1800" spc="-10" dirty="0" err="1">
                <a:latin typeface="Calibri"/>
                <a:cs typeface="Calibri"/>
              </a:rPr>
              <a:t>P</a:t>
            </a:r>
            <a:r>
              <a:rPr sz="1800" spc="-5" dirty="0" err="1">
                <a:latin typeface="Calibri"/>
                <a:cs typeface="Calibri"/>
              </a:rPr>
              <a:t>U</a:t>
            </a:r>
            <a:r>
              <a:rPr sz="1800" dirty="0" err="1">
                <a:latin typeface="宋体"/>
                <a:cs typeface="宋体"/>
              </a:rPr>
              <a:t>中的那些核映射上</a:t>
            </a:r>
            <a:r>
              <a:rPr sz="1800" dirty="0">
                <a:latin typeface="宋体"/>
                <a:cs typeface="宋体"/>
              </a:rPr>
              <a:t>。</a:t>
            </a:r>
            <a:endParaRPr lang="en-US" sz="1800" dirty="0">
              <a:latin typeface="宋体"/>
              <a:cs typeface="宋体"/>
            </a:endParaRPr>
          </a:p>
          <a:p>
            <a:pPr marL="355600" marR="29209" indent="-342900">
              <a:lnSpc>
                <a:spcPct val="103299"/>
              </a:lnSpc>
              <a:spcBef>
                <a:spcPts val="25"/>
              </a:spcBef>
              <a:buFont typeface="Arial"/>
              <a:buChar char="•"/>
              <a:tabLst>
                <a:tab pos="354965" algn="l"/>
                <a:tab pos="355600" algn="l"/>
              </a:tabLst>
            </a:pPr>
            <a:r>
              <a:rPr sz="1800" dirty="0" err="1">
                <a:latin typeface="宋体"/>
                <a:cs typeface="宋体"/>
              </a:rPr>
              <a:t>第三个卷积层的核被连接到第二个卷积层中的所有核映</a:t>
            </a:r>
            <a:r>
              <a:rPr sz="1800" dirty="0">
                <a:latin typeface="宋体"/>
                <a:cs typeface="宋体"/>
              </a:rPr>
              <a:t> </a:t>
            </a:r>
            <a:r>
              <a:rPr sz="1800" spc="-5" dirty="0" err="1">
                <a:latin typeface="宋体"/>
                <a:cs typeface="宋体"/>
              </a:rPr>
              <a:t>射上</a:t>
            </a:r>
            <a:r>
              <a:rPr sz="1800" spc="-5" dirty="0">
                <a:latin typeface="宋体"/>
                <a:cs typeface="宋体"/>
              </a:rPr>
              <a:t>。</a:t>
            </a:r>
            <a:endParaRPr lang="en-US" sz="1800" spc="-5" dirty="0">
              <a:latin typeface="宋体"/>
              <a:cs typeface="宋体"/>
            </a:endParaRPr>
          </a:p>
          <a:p>
            <a:pPr marL="355600" marR="29209" indent="-342900">
              <a:lnSpc>
                <a:spcPct val="103299"/>
              </a:lnSpc>
              <a:spcBef>
                <a:spcPts val="25"/>
              </a:spcBef>
              <a:buFont typeface="Arial"/>
              <a:buChar char="•"/>
              <a:tabLst>
                <a:tab pos="354965" algn="l"/>
                <a:tab pos="355600" algn="l"/>
              </a:tabLst>
            </a:pPr>
            <a:r>
              <a:rPr sz="1800" spc="-5" dirty="0" err="1">
                <a:latin typeface="宋体"/>
                <a:cs typeface="宋体"/>
              </a:rPr>
              <a:t>全连接层中的神经元被连接到前一层中所有的神经元上</a:t>
            </a:r>
            <a:r>
              <a:rPr sz="1800" spc="-5" dirty="0">
                <a:latin typeface="宋体"/>
                <a:cs typeface="宋体"/>
              </a:rPr>
              <a:t>。</a:t>
            </a:r>
            <a:r>
              <a:rPr lang="zh-CN" altLang="en-US" spc="-5" dirty="0">
                <a:latin typeface="宋体"/>
                <a:cs typeface="宋体"/>
              </a:rPr>
              <a:t>相应的</a:t>
            </a:r>
            <a:r>
              <a:rPr sz="1800" spc="-5" dirty="0" err="1">
                <a:latin typeface="宋体"/>
                <a:cs typeface="宋体"/>
              </a:rPr>
              <a:t>归一</a:t>
            </a:r>
            <a:r>
              <a:rPr sz="1800" dirty="0" err="1">
                <a:latin typeface="宋体"/>
                <a:cs typeface="宋体"/>
              </a:rPr>
              <a:t>化层跟在第一、第二个卷积层后面</a:t>
            </a:r>
            <a:r>
              <a:rPr sz="1800" dirty="0">
                <a:latin typeface="宋体"/>
                <a:cs typeface="宋体"/>
              </a:rPr>
              <a:t>。</a:t>
            </a:r>
            <a:endParaRPr lang="en-US" sz="1800" dirty="0">
              <a:latin typeface="宋体"/>
              <a:cs typeface="宋体"/>
            </a:endParaRPr>
          </a:p>
          <a:p>
            <a:pPr marL="355600" marR="29209" indent="-342900">
              <a:lnSpc>
                <a:spcPct val="103299"/>
              </a:lnSpc>
              <a:spcBef>
                <a:spcPts val="25"/>
              </a:spcBef>
              <a:buFont typeface="Arial"/>
              <a:buChar char="•"/>
              <a:tabLst>
                <a:tab pos="354965" algn="l"/>
                <a:tab pos="355600" algn="l"/>
              </a:tabLst>
            </a:pPr>
            <a:r>
              <a:rPr sz="1800" dirty="0" err="1">
                <a:latin typeface="宋体"/>
                <a:cs typeface="宋体"/>
              </a:rPr>
              <a:t>最大化池化层跟在响应归一化层以及第五个卷积层之后</a:t>
            </a:r>
            <a:r>
              <a:rPr sz="1800" dirty="0">
                <a:latin typeface="宋体"/>
                <a:cs typeface="宋体"/>
              </a:rPr>
              <a:t>。</a:t>
            </a:r>
            <a:endParaRPr lang="en-US" sz="1800" dirty="0">
              <a:latin typeface="宋体"/>
              <a:cs typeface="宋体"/>
            </a:endParaRPr>
          </a:p>
          <a:p>
            <a:pPr marL="355600" marR="29209" indent="-342900">
              <a:lnSpc>
                <a:spcPct val="103299"/>
              </a:lnSpc>
              <a:spcBef>
                <a:spcPts val="25"/>
              </a:spcBef>
              <a:buFont typeface="Arial"/>
              <a:buChar char="•"/>
              <a:tabLst>
                <a:tab pos="354965" algn="l"/>
                <a:tab pos="355600" algn="l"/>
              </a:tabLst>
            </a:pPr>
            <a:r>
              <a:rPr sz="1800" spc="-45" dirty="0" err="1">
                <a:latin typeface="Calibri"/>
                <a:cs typeface="Calibri"/>
              </a:rPr>
              <a:t>R</a:t>
            </a:r>
            <a:r>
              <a:rPr sz="1800" dirty="0" err="1">
                <a:latin typeface="Calibri"/>
                <a:cs typeface="Calibri"/>
              </a:rPr>
              <a:t>e</a:t>
            </a:r>
            <a:r>
              <a:rPr sz="1800" spc="-35" dirty="0" err="1">
                <a:latin typeface="Calibri"/>
                <a:cs typeface="Calibri"/>
              </a:rPr>
              <a:t>L</a:t>
            </a:r>
            <a:r>
              <a:rPr sz="1800" spc="-5" dirty="0" err="1">
                <a:latin typeface="Calibri"/>
                <a:cs typeface="Calibri"/>
              </a:rPr>
              <a:t>U</a:t>
            </a:r>
            <a:r>
              <a:rPr sz="1800" dirty="0" err="1">
                <a:latin typeface="宋体"/>
                <a:cs typeface="宋体"/>
              </a:rPr>
              <a:t>非线性应用于每个卷积层及全连接层的输出</a:t>
            </a:r>
            <a:r>
              <a:rPr sz="1800" dirty="0">
                <a:latin typeface="宋体"/>
                <a:cs typeface="宋体"/>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67512" y="1493077"/>
            <a:ext cx="7741920" cy="29952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408175" y="729780"/>
            <a:ext cx="7254240" cy="0"/>
          </a:xfrm>
          <a:custGeom>
            <a:avLst/>
            <a:gdLst/>
            <a:ahLst/>
            <a:cxnLst/>
            <a:rect l="l" t="t" r="r" b="b"/>
            <a:pathLst>
              <a:path w="7254240">
                <a:moveTo>
                  <a:pt x="0" y="0"/>
                </a:moveTo>
                <a:lnTo>
                  <a:pt x="7254240" y="0"/>
                </a:lnTo>
              </a:path>
            </a:pathLst>
          </a:custGeom>
          <a:ln w="9141">
            <a:solidFill>
              <a:srgbClr val="DF6B08"/>
            </a:solidFill>
          </a:ln>
        </p:spPr>
        <p:txBody>
          <a:bodyPr wrap="square" lIns="0" tIns="0" rIns="0" bIns="0" rtlCol="0"/>
          <a:lstStyle/>
          <a:p>
            <a:endParaRPr/>
          </a:p>
        </p:txBody>
      </p:sp>
      <p:sp>
        <p:nvSpPr>
          <p:cNvPr id="5" name="object 5"/>
          <p:cNvSpPr txBox="1">
            <a:spLocks noGrp="1"/>
          </p:cNvSpPr>
          <p:nvPr>
            <p:ph type="title"/>
          </p:nvPr>
        </p:nvSpPr>
        <p:spPr>
          <a:xfrm>
            <a:off x="414527" y="237672"/>
            <a:ext cx="3548379" cy="341119"/>
          </a:xfrm>
          <a:prstGeom prst="rect">
            <a:avLst/>
          </a:prstGeom>
          <a:solidFill>
            <a:srgbClr val="0070BF"/>
          </a:solidFill>
        </p:spPr>
        <p:txBody>
          <a:bodyPr vert="horz" wrap="square" lIns="0" tIns="63500" rIns="0" bIns="0" rtlCol="0">
            <a:spAutoFit/>
          </a:bodyPr>
          <a:lstStyle/>
          <a:p>
            <a:pPr marL="147955">
              <a:lnSpc>
                <a:spcPct val="100000"/>
              </a:lnSpc>
              <a:spcBef>
                <a:spcPts val="500"/>
              </a:spcBef>
            </a:pPr>
            <a:r>
              <a:rPr sz="1800" b="0" spc="-70" dirty="0">
                <a:solidFill>
                  <a:srgbClr val="FFFFFF"/>
                </a:solidFill>
                <a:latin typeface="Calibri"/>
                <a:cs typeface="Calibri"/>
              </a:rPr>
              <a:t>ImageNet  </a:t>
            </a:r>
            <a:r>
              <a:rPr lang="zh-CN" altLang="en-US" sz="1800" b="0" spc="-245" dirty="0">
                <a:solidFill>
                  <a:srgbClr val="FFFFFF"/>
                </a:solidFill>
                <a:latin typeface="Calibri"/>
                <a:cs typeface="Calibri"/>
              </a:rPr>
              <a:t>图像分类错误率</a:t>
            </a:r>
            <a:r>
              <a:rPr sz="1800" b="0" spc="75" dirty="0">
                <a:solidFill>
                  <a:srgbClr val="FFFFFF"/>
                </a:solidFill>
                <a:latin typeface="Calibri"/>
                <a:cs typeface="Calibri"/>
              </a:rPr>
              <a:t> </a:t>
            </a:r>
            <a:r>
              <a:rPr sz="1800" b="0" spc="50" dirty="0">
                <a:solidFill>
                  <a:srgbClr val="FFFFFF"/>
                </a:solidFill>
                <a:latin typeface="Calibri"/>
                <a:cs typeface="Calibri"/>
              </a:rPr>
              <a:t>(  </a:t>
            </a:r>
            <a:r>
              <a:rPr sz="1800" b="0" spc="-55" dirty="0">
                <a:solidFill>
                  <a:srgbClr val="FFFFFF"/>
                </a:solidFill>
                <a:latin typeface="Calibri"/>
                <a:cs typeface="Calibri"/>
              </a:rPr>
              <a:t>top-5</a:t>
            </a:r>
            <a:r>
              <a:rPr sz="1800" b="0" spc="60" dirty="0">
                <a:solidFill>
                  <a:srgbClr val="FFFFFF"/>
                </a:solidFill>
                <a:latin typeface="Calibri"/>
                <a:cs typeface="Calibri"/>
              </a:rPr>
              <a:t> </a:t>
            </a:r>
            <a:r>
              <a:rPr sz="1800" b="0" spc="-35" dirty="0">
                <a:solidFill>
                  <a:srgbClr val="FFFFFF"/>
                </a:solidFill>
                <a:latin typeface="Calibri"/>
                <a:cs typeface="Calibri"/>
              </a:rPr>
              <a:t>)</a:t>
            </a:r>
            <a:endParaRPr sz="1800" dirty="0">
              <a:latin typeface="Calibri"/>
              <a:cs typeface="Calibri"/>
            </a:endParaRPr>
          </a:p>
        </p:txBody>
      </p:sp>
      <p:sp>
        <p:nvSpPr>
          <p:cNvPr id="6" name="object 6"/>
          <p:cNvSpPr/>
          <p:nvPr/>
        </p:nvSpPr>
        <p:spPr>
          <a:xfrm>
            <a:off x="5849111" y="1575349"/>
            <a:ext cx="1578864" cy="195014"/>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80639" y="1597944"/>
            <a:ext cx="213995" cy="154940"/>
          </a:xfrm>
          <a:prstGeom prst="rect">
            <a:avLst/>
          </a:prstGeom>
        </p:spPr>
        <p:txBody>
          <a:bodyPr vert="horz" wrap="square" lIns="0" tIns="12700" rIns="0" bIns="0" rtlCol="0">
            <a:spAutoFit/>
          </a:bodyPr>
          <a:lstStyle/>
          <a:p>
            <a:pPr marL="12700">
              <a:lnSpc>
                <a:spcPct val="100000"/>
              </a:lnSpc>
              <a:spcBef>
                <a:spcPts val="100"/>
              </a:spcBef>
            </a:pPr>
            <a:r>
              <a:rPr sz="850" spc="20" dirty="0">
                <a:solidFill>
                  <a:srgbClr val="595959"/>
                </a:solidFill>
                <a:latin typeface="Consolas"/>
                <a:cs typeface="Consolas"/>
              </a:rPr>
              <a:t>100</a:t>
            </a:r>
            <a:endParaRPr sz="850">
              <a:latin typeface="Consolas"/>
              <a:cs typeface="Consolas"/>
            </a:endParaRPr>
          </a:p>
        </p:txBody>
      </p:sp>
      <p:sp>
        <p:nvSpPr>
          <p:cNvPr id="8" name="object 8"/>
          <p:cNvSpPr txBox="1"/>
          <p:nvPr/>
        </p:nvSpPr>
        <p:spPr>
          <a:xfrm>
            <a:off x="649230" y="3361959"/>
            <a:ext cx="14605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595959"/>
                </a:solidFill>
                <a:latin typeface="Consolas"/>
                <a:cs typeface="Consolas"/>
              </a:rPr>
              <a:t>90</a:t>
            </a:r>
            <a:endParaRPr sz="900">
              <a:latin typeface="Consolas"/>
              <a:cs typeface="Consolas"/>
            </a:endParaRPr>
          </a:p>
        </p:txBody>
      </p:sp>
      <p:sp>
        <p:nvSpPr>
          <p:cNvPr id="9" name="object 9"/>
          <p:cNvSpPr txBox="1"/>
          <p:nvPr/>
        </p:nvSpPr>
        <p:spPr>
          <a:xfrm>
            <a:off x="1145760" y="2770569"/>
            <a:ext cx="142875" cy="170180"/>
          </a:xfrm>
          <a:prstGeom prst="rect">
            <a:avLst/>
          </a:prstGeom>
        </p:spPr>
        <p:txBody>
          <a:bodyPr vert="horz" wrap="square" lIns="0" tIns="12700" rIns="0" bIns="0" rtlCol="0">
            <a:spAutoFit/>
          </a:bodyPr>
          <a:lstStyle/>
          <a:p>
            <a:pPr marL="12700">
              <a:lnSpc>
                <a:spcPct val="100000"/>
              </a:lnSpc>
              <a:spcBef>
                <a:spcPts val="100"/>
              </a:spcBef>
            </a:pPr>
            <a:r>
              <a:rPr sz="950" spc="-25" dirty="0">
                <a:solidFill>
                  <a:srgbClr val="238ACC"/>
                </a:solidFill>
                <a:latin typeface="Calibri"/>
                <a:cs typeface="Calibri"/>
              </a:rPr>
              <a:t>42</a:t>
            </a:r>
            <a:endParaRPr sz="950">
              <a:latin typeface="Calibri"/>
              <a:cs typeface="Calibri"/>
            </a:endParaRPr>
          </a:p>
        </p:txBody>
      </p:sp>
      <p:sp>
        <p:nvSpPr>
          <p:cNvPr id="10" name="object 10"/>
          <p:cNvSpPr txBox="1"/>
          <p:nvPr/>
        </p:nvSpPr>
        <p:spPr>
          <a:xfrm>
            <a:off x="1362094" y="2743145"/>
            <a:ext cx="335915" cy="170180"/>
          </a:xfrm>
          <a:prstGeom prst="rect">
            <a:avLst/>
          </a:prstGeom>
        </p:spPr>
        <p:txBody>
          <a:bodyPr vert="horz" wrap="square" lIns="0" tIns="12700" rIns="0" bIns="0" rtlCol="0">
            <a:spAutoFit/>
          </a:bodyPr>
          <a:lstStyle/>
          <a:p>
            <a:pPr marL="12700">
              <a:lnSpc>
                <a:spcPct val="100000"/>
              </a:lnSpc>
              <a:spcBef>
                <a:spcPts val="100"/>
              </a:spcBef>
            </a:pPr>
            <a:r>
              <a:rPr sz="950" spc="50" dirty="0">
                <a:solidFill>
                  <a:srgbClr val="469CD6"/>
                </a:solidFill>
                <a:latin typeface="Calibri"/>
                <a:cs typeface="Calibri"/>
              </a:rPr>
              <a:t>52.52</a:t>
            </a:r>
            <a:endParaRPr sz="950">
              <a:latin typeface="Calibri"/>
              <a:cs typeface="Calibri"/>
            </a:endParaRPr>
          </a:p>
        </p:txBody>
      </p:sp>
      <p:sp>
        <p:nvSpPr>
          <p:cNvPr id="11" name="object 11"/>
          <p:cNvSpPr txBox="1"/>
          <p:nvPr/>
        </p:nvSpPr>
        <p:spPr>
          <a:xfrm>
            <a:off x="1948428" y="2743145"/>
            <a:ext cx="333375" cy="170180"/>
          </a:xfrm>
          <a:prstGeom prst="rect">
            <a:avLst/>
          </a:prstGeom>
        </p:spPr>
        <p:txBody>
          <a:bodyPr vert="horz" wrap="square" lIns="0" tIns="12700" rIns="0" bIns="0" rtlCol="0">
            <a:spAutoFit/>
          </a:bodyPr>
          <a:lstStyle/>
          <a:p>
            <a:pPr marL="12700">
              <a:lnSpc>
                <a:spcPct val="100000"/>
              </a:lnSpc>
              <a:spcBef>
                <a:spcPts val="100"/>
              </a:spcBef>
            </a:pPr>
            <a:r>
              <a:rPr sz="950" spc="45" dirty="0">
                <a:solidFill>
                  <a:srgbClr val="005DAC"/>
                </a:solidFill>
                <a:latin typeface="Calibri"/>
                <a:cs typeface="Calibri"/>
              </a:rPr>
              <a:t>92.58</a:t>
            </a:r>
            <a:endParaRPr sz="950">
              <a:latin typeface="Calibri"/>
              <a:cs typeface="Calibri"/>
            </a:endParaRPr>
          </a:p>
        </p:txBody>
      </p:sp>
      <p:sp>
        <p:nvSpPr>
          <p:cNvPr id="12" name="object 12"/>
          <p:cNvSpPr txBox="1"/>
          <p:nvPr/>
        </p:nvSpPr>
        <p:spPr>
          <a:xfrm>
            <a:off x="3328917" y="2316297"/>
            <a:ext cx="332105" cy="177800"/>
          </a:xfrm>
          <a:prstGeom prst="rect">
            <a:avLst/>
          </a:prstGeom>
        </p:spPr>
        <p:txBody>
          <a:bodyPr vert="horz" wrap="square" lIns="0" tIns="12700" rIns="0" bIns="0" rtlCol="0">
            <a:spAutoFit/>
          </a:bodyPr>
          <a:lstStyle/>
          <a:p>
            <a:pPr marL="12700">
              <a:lnSpc>
                <a:spcPct val="100000"/>
              </a:lnSpc>
              <a:spcBef>
                <a:spcPts val="100"/>
              </a:spcBef>
            </a:pPr>
            <a:r>
              <a:rPr sz="1000" spc="20" dirty="0">
                <a:solidFill>
                  <a:srgbClr val="005DAC"/>
                </a:solidFill>
                <a:latin typeface="Calibri"/>
                <a:cs typeface="Calibri"/>
              </a:rPr>
              <a:t>95.17</a:t>
            </a:r>
            <a:endParaRPr sz="1000">
              <a:latin typeface="Calibri"/>
              <a:cs typeface="Calibri"/>
            </a:endParaRPr>
          </a:p>
        </p:txBody>
      </p:sp>
      <p:sp>
        <p:nvSpPr>
          <p:cNvPr id="13" name="object 13"/>
          <p:cNvSpPr txBox="1"/>
          <p:nvPr/>
        </p:nvSpPr>
        <p:spPr>
          <a:xfrm>
            <a:off x="4439806" y="1966135"/>
            <a:ext cx="90805" cy="170180"/>
          </a:xfrm>
          <a:prstGeom prst="rect">
            <a:avLst/>
          </a:prstGeom>
        </p:spPr>
        <p:txBody>
          <a:bodyPr vert="horz" wrap="square" lIns="0" tIns="12700" rIns="0" bIns="0" rtlCol="0">
            <a:spAutoFit/>
          </a:bodyPr>
          <a:lstStyle/>
          <a:p>
            <a:pPr marL="12700">
              <a:lnSpc>
                <a:spcPct val="100000"/>
              </a:lnSpc>
              <a:spcBef>
                <a:spcPts val="100"/>
              </a:spcBef>
            </a:pPr>
            <a:r>
              <a:rPr sz="950" spc="25" dirty="0">
                <a:solidFill>
                  <a:srgbClr val="D11800"/>
                </a:solidFill>
                <a:latin typeface="Calibri"/>
                <a:cs typeface="Calibri"/>
              </a:rPr>
              <a:t>2</a:t>
            </a:r>
            <a:endParaRPr sz="950">
              <a:latin typeface="Calibri"/>
              <a:cs typeface="Calibri"/>
            </a:endParaRPr>
          </a:p>
        </p:txBody>
      </p:sp>
      <p:sp>
        <p:nvSpPr>
          <p:cNvPr id="14" name="object 14"/>
          <p:cNvSpPr txBox="1"/>
          <p:nvPr/>
        </p:nvSpPr>
        <p:spPr>
          <a:xfrm>
            <a:off x="4940371" y="1929316"/>
            <a:ext cx="532130" cy="177800"/>
          </a:xfrm>
          <a:prstGeom prst="rect">
            <a:avLst/>
          </a:prstGeom>
        </p:spPr>
        <p:txBody>
          <a:bodyPr vert="horz" wrap="square" lIns="0" tIns="12700" rIns="0" bIns="0" rtlCol="0">
            <a:spAutoFit/>
          </a:bodyPr>
          <a:lstStyle/>
          <a:p>
            <a:pPr marL="12700">
              <a:lnSpc>
                <a:spcPct val="100000"/>
              </a:lnSpc>
              <a:spcBef>
                <a:spcPts val="100"/>
              </a:spcBef>
            </a:pPr>
            <a:r>
              <a:rPr sz="1000" spc="35" dirty="0">
                <a:solidFill>
                  <a:srgbClr val="BF238A"/>
                </a:solidFill>
                <a:latin typeface="Calibri"/>
                <a:cs typeface="Calibri"/>
              </a:rPr>
              <a:t>45   </a:t>
            </a:r>
            <a:r>
              <a:rPr sz="1000" spc="-114" dirty="0">
                <a:solidFill>
                  <a:srgbClr val="562323"/>
                </a:solidFill>
                <a:latin typeface="Calibri"/>
                <a:cs typeface="Calibri"/>
              </a:rPr>
              <a:t>!      </a:t>
            </a:r>
            <a:r>
              <a:rPr sz="1425" spc="-254" baseline="20467" dirty="0">
                <a:solidFill>
                  <a:srgbClr val="562323"/>
                </a:solidFill>
                <a:latin typeface="Calibri"/>
                <a:cs typeface="Calibri"/>
              </a:rPr>
              <a:t>7        </a:t>
            </a:r>
            <a:r>
              <a:rPr sz="1425" spc="-217" baseline="20467" dirty="0">
                <a:solidFill>
                  <a:srgbClr val="562323"/>
                </a:solidFill>
                <a:latin typeface="Calibri"/>
                <a:cs typeface="Calibri"/>
              </a:rPr>
              <a:t> </a:t>
            </a:r>
            <a:r>
              <a:rPr sz="1000" spc="-110" dirty="0">
                <a:solidFill>
                  <a:srgbClr val="562323"/>
                </a:solidFill>
                <a:latin typeface="Calibri"/>
                <a:cs typeface="Calibri"/>
              </a:rPr>
              <a:t>!.</a:t>
            </a:r>
            <a:endParaRPr sz="1000">
              <a:latin typeface="Calibri"/>
              <a:cs typeface="Calibri"/>
            </a:endParaRPr>
          </a:p>
        </p:txBody>
      </p:sp>
      <p:sp>
        <p:nvSpPr>
          <p:cNvPr id="15" name="object 15"/>
          <p:cNvSpPr txBox="1"/>
          <p:nvPr/>
        </p:nvSpPr>
        <p:spPr>
          <a:xfrm>
            <a:off x="4168700" y="2362511"/>
            <a:ext cx="514350" cy="318135"/>
          </a:xfrm>
          <a:prstGeom prst="rect">
            <a:avLst/>
          </a:prstGeom>
        </p:spPr>
        <p:txBody>
          <a:bodyPr vert="horz" wrap="square" lIns="0" tIns="12700" rIns="0" bIns="0" rtlCol="0">
            <a:spAutoFit/>
          </a:bodyPr>
          <a:lstStyle/>
          <a:p>
            <a:pPr marL="40640" marR="5080" indent="-28575">
              <a:lnSpc>
                <a:spcPct val="106600"/>
              </a:lnSpc>
              <a:spcBef>
                <a:spcPts val="100"/>
              </a:spcBef>
            </a:pPr>
            <a:r>
              <a:rPr sz="900" spc="20" dirty="0">
                <a:solidFill>
                  <a:srgbClr val="C16999"/>
                </a:solidFill>
                <a:latin typeface="Calibri"/>
                <a:cs typeface="Calibri"/>
              </a:rPr>
              <a:t>DeepFace  </a:t>
            </a:r>
            <a:r>
              <a:rPr sz="900" spc="35" dirty="0">
                <a:solidFill>
                  <a:srgbClr val="BF0028"/>
                </a:solidFill>
                <a:latin typeface="Calibri"/>
                <a:cs typeface="Calibri"/>
              </a:rPr>
              <a:t>CVPR’14</a:t>
            </a:r>
            <a:endParaRPr sz="900">
              <a:latin typeface="Calibri"/>
              <a:cs typeface="Calibri"/>
            </a:endParaRPr>
          </a:p>
        </p:txBody>
      </p:sp>
      <p:sp>
        <p:nvSpPr>
          <p:cNvPr id="16" name="object 16"/>
          <p:cNvSpPr txBox="1"/>
          <p:nvPr/>
        </p:nvSpPr>
        <p:spPr>
          <a:xfrm>
            <a:off x="4669711" y="2743399"/>
            <a:ext cx="456565" cy="318135"/>
          </a:xfrm>
          <a:prstGeom prst="rect">
            <a:avLst/>
          </a:prstGeom>
        </p:spPr>
        <p:txBody>
          <a:bodyPr vert="horz" wrap="square" lIns="0" tIns="12700" rIns="0" bIns="0" rtlCol="0">
            <a:spAutoFit/>
          </a:bodyPr>
          <a:lstStyle/>
          <a:p>
            <a:pPr marL="12700" marR="5080" indent="29209">
              <a:lnSpc>
                <a:spcPct val="106600"/>
              </a:lnSpc>
              <a:spcBef>
                <a:spcPts val="100"/>
              </a:spcBef>
            </a:pPr>
            <a:r>
              <a:rPr sz="900" spc="30" dirty="0">
                <a:solidFill>
                  <a:srgbClr val="C16999"/>
                </a:solidFill>
                <a:latin typeface="Calibri"/>
                <a:cs typeface="Calibri"/>
              </a:rPr>
              <a:t>DeeplD  </a:t>
            </a:r>
            <a:r>
              <a:rPr sz="900" spc="45" dirty="0">
                <a:solidFill>
                  <a:srgbClr val="BF0028"/>
                </a:solidFill>
                <a:latin typeface="Calibri"/>
                <a:cs typeface="Calibri"/>
              </a:rPr>
              <a:t>CVPR</a:t>
            </a:r>
            <a:r>
              <a:rPr sz="900" spc="95" dirty="0">
                <a:solidFill>
                  <a:srgbClr val="BF0028"/>
                </a:solidFill>
                <a:latin typeface="Calibri"/>
                <a:cs typeface="Calibri"/>
              </a:rPr>
              <a:t>'</a:t>
            </a:r>
            <a:r>
              <a:rPr sz="900" dirty="0">
                <a:solidFill>
                  <a:srgbClr val="BF0028"/>
                </a:solidFill>
                <a:latin typeface="Calibri"/>
                <a:cs typeface="Calibri"/>
              </a:rPr>
              <a:t>14</a:t>
            </a:r>
            <a:endParaRPr sz="900">
              <a:latin typeface="Calibri"/>
              <a:cs typeface="Calibri"/>
            </a:endParaRPr>
          </a:p>
        </p:txBody>
      </p:sp>
      <p:sp>
        <p:nvSpPr>
          <p:cNvPr id="17" name="object 17"/>
          <p:cNvSpPr txBox="1"/>
          <p:nvPr/>
        </p:nvSpPr>
        <p:spPr>
          <a:xfrm>
            <a:off x="5617033" y="2079760"/>
            <a:ext cx="466090" cy="325120"/>
          </a:xfrm>
          <a:prstGeom prst="rect">
            <a:avLst/>
          </a:prstGeom>
        </p:spPr>
        <p:txBody>
          <a:bodyPr vert="horz" wrap="square" lIns="0" tIns="24130" rIns="0" bIns="0" rtlCol="0">
            <a:spAutoFit/>
          </a:bodyPr>
          <a:lstStyle/>
          <a:p>
            <a:pPr marL="12700">
              <a:lnSpc>
                <a:spcPct val="100000"/>
              </a:lnSpc>
              <a:spcBef>
                <a:spcPts val="190"/>
              </a:spcBef>
            </a:pPr>
            <a:r>
              <a:rPr sz="850" spc="25" dirty="0">
                <a:solidFill>
                  <a:srgbClr val="BF0028"/>
                </a:solidFill>
                <a:latin typeface="Calibri"/>
                <a:cs typeface="Calibri"/>
              </a:rPr>
              <a:t>Deep</a:t>
            </a:r>
            <a:r>
              <a:rPr sz="850" spc="25" dirty="0">
                <a:solidFill>
                  <a:srgbClr val="C16999"/>
                </a:solidFill>
                <a:latin typeface="Calibri"/>
                <a:cs typeface="Calibri"/>
              </a:rPr>
              <a:t>ID:3</a:t>
            </a:r>
            <a:endParaRPr sz="850">
              <a:latin typeface="Calibri"/>
              <a:cs typeface="Calibri"/>
            </a:endParaRPr>
          </a:p>
          <a:p>
            <a:pPr marL="31115">
              <a:lnSpc>
                <a:spcPct val="100000"/>
              </a:lnSpc>
              <a:spcBef>
                <a:spcPts val="100"/>
              </a:spcBef>
            </a:pPr>
            <a:r>
              <a:rPr sz="950" spc="10" dirty="0">
                <a:solidFill>
                  <a:srgbClr val="BF3D7E"/>
                </a:solidFill>
                <a:latin typeface="Calibri"/>
                <a:cs typeface="Calibri"/>
              </a:rPr>
              <a:t>arXiv</a:t>
            </a:r>
            <a:r>
              <a:rPr sz="950" spc="-55" dirty="0">
                <a:solidFill>
                  <a:srgbClr val="BF3D7E"/>
                </a:solidFill>
                <a:latin typeface="Calibri"/>
                <a:cs typeface="Calibri"/>
              </a:rPr>
              <a:t> </a:t>
            </a:r>
            <a:r>
              <a:rPr sz="950" spc="30" dirty="0">
                <a:solidFill>
                  <a:srgbClr val="BF1662"/>
                </a:solidFill>
                <a:latin typeface="Calibri"/>
                <a:cs typeface="Calibri"/>
              </a:rPr>
              <a:t>1</a:t>
            </a:r>
            <a:endParaRPr sz="950">
              <a:latin typeface="Calibri"/>
              <a:cs typeface="Calibri"/>
            </a:endParaRPr>
          </a:p>
        </p:txBody>
      </p:sp>
      <p:sp>
        <p:nvSpPr>
          <p:cNvPr id="18" name="object 18"/>
          <p:cNvSpPr txBox="1"/>
          <p:nvPr/>
        </p:nvSpPr>
        <p:spPr>
          <a:xfrm>
            <a:off x="6059899" y="2526144"/>
            <a:ext cx="525780" cy="330200"/>
          </a:xfrm>
          <a:prstGeom prst="rect">
            <a:avLst/>
          </a:prstGeom>
        </p:spPr>
        <p:txBody>
          <a:bodyPr vert="horz" wrap="square" lIns="0" tIns="28575" rIns="0" bIns="0" rtlCol="0">
            <a:spAutoFit/>
          </a:bodyPr>
          <a:lstStyle/>
          <a:p>
            <a:pPr marL="53975" algn="ctr">
              <a:lnSpc>
                <a:spcPct val="100000"/>
              </a:lnSpc>
              <a:spcBef>
                <a:spcPts val="225"/>
              </a:spcBef>
            </a:pPr>
            <a:r>
              <a:rPr sz="950" spc="-5" dirty="0">
                <a:solidFill>
                  <a:srgbClr val="C16999"/>
                </a:solidFill>
                <a:latin typeface="Calibri"/>
                <a:cs typeface="Calibri"/>
              </a:rPr>
              <a:t>FaceNet</a:t>
            </a:r>
            <a:endParaRPr sz="950">
              <a:latin typeface="Calibri"/>
              <a:cs typeface="Calibri"/>
            </a:endParaRPr>
          </a:p>
          <a:p>
            <a:pPr algn="ctr">
              <a:lnSpc>
                <a:spcPct val="100000"/>
              </a:lnSpc>
              <a:spcBef>
                <a:spcPts val="110"/>
              </a:spcBef>
            </a:pPr>
            <a:r>
              <a:rPr sz="850" spc="75" dirty="0">
                <a:solidFill>
                  <a:srgbClr val="BF0028"/>
                </a:solidFill>
                <a:latin typeface="Calibri"/>
                <a:cs typeface="Calibri"/>
              </a:rPr>
              <a:t>CVPR</a:t>
            </a:r>
            <a:r>
              <a:rPr sz="850" spc="-25" dirty="0">
                <a:solidFill>
                  <a:srgbClr val="BF0028"/>
                </a:solidFill>
                <a:latin typeface="Calibri"/>
                <a:cs typeface="Calibri"/>
              </a:rPr>
              <a:t> </a:t>
            </a:r>
            <a:r>
              <a:rPr sz="850" spc="65" dirty="0">
                <a:solidFill>
                  <a:srgbClr val="BF3D7E"/>
                </a:solidFill>
                <a:latin typeface="Calibri"/>
                <a:cs typeface="Calibri"/>
              </a:rPr>
              <a:t>201</a:t>
            </a:r>
            <a:endParaRPr sz="850">
              <a:latin typeface="Calibri"/>
              <a:cs typeface="Calibri"/>
            </a:endParaRPr>
          </a:p>
        </p:txBody>
      </p:sp>
      <p:sp>
        <p:nvSpPr>
          <p:cNvPr id="19" name="object 19"/>
          <p:cNvSpPr txBox="1"/>
          <p:nvPr/>
        </p:nvSpPr>
        <p:spPr>
          <a:xfrm>
            <a:off x="6606719" y="2066943"/>
            <a:ext cx="423545" cy="336550"/>
          </a:xfrm>
          <a:prstGeom prst="rect">
            <a:avLst/>
          </a:prstGeom>
        </p:spPr>
        <p:txBody>
          <a:bodyPr vert="horz" wrap="square" lIns="0" tIns="12700" rIns="0" bIns="0" rtlCol="0">
            <a:spAutoFit/>
          </a:bodyPr>
          <a:lstStyle/>
          <a:p>
            <a:pPr marL="88900" marR="5080" indent="-76835">
              <a:lnSpc>
                <a:spcPct val="113300"/>
              </a:lnSpc>
              <a:spcBef>
                <a:spcPts val="100"/>
              </a:spcBef>
            </a:pPr>
            <a:r>
              <a:rPr sz="900" spc="20" dirty="0">
                <a:solidFill>
                  <a:srgbClr val="BF0028"/>
                </a:solidFill>
                <a:latin typeface="Calibri"/>
                <a:cs typeface="Calibri"/>
              </a:rPr>
              <a:t>Tenceilt  </a:t>
            </a:r>
            <a:r>
              <a:rPr sz="900" spc="25" dirty="0">
                <a:solidFill>
                  <a:srgbClr val="BF3867"/>
                </a:solidFill>
                <a:latin typeface="Calibri"/>
                <a:cs typeface="Calibri"/>
              </a:rPr>
              <a:t>2014</a:t>
            </a:r>
            <a:endParaRPr sz="900">
              <a:latin typeface="Calibri"/>
              <a:cs typeface="Calibri"/>
            </a:endParaRPr>
          </a:p>
        </p:txBody>
      </p:sp>
      <p:sp>
        <p:nvSpPr>
          <p:cNvPr id="20" name="object 20"/>
          <p:cNvSpPr txBox="1"/>
          <p:nvPr/>
        </p:nvSpPr>
        <p:spPr>
          <a:xfrm>
            <a:off x="7473006" y="3926942"/>
            <a:ext cx="527050" cy="215900"/>
          </a:xfrm>
          <a:prstGeom prst="rect">
            <a:avLst/>
          </a:prstGeom>
        </p:spPr>
        <p:txBody>
          <a:bodyPr vert="horz" wrap="square" lIns="0" tIns="12700" rIns="0" bIns="0" rtlCol="0">
            <a:spAutoFit/>
          </a:bodyPr>
          <a:lstStyle/>
          <a:p>
            <a:pPr marL="12700">
              <a:lnSpc>
                <a:spcPct val="100000"/>
              </a:lnSpc>
              <a:spcBef>
                <a:spcPts val="100"/>
              </a:spcBef>
            </a:pPr>
            <a:r>
              <a:rPr sz="1250" spc="0" dirty="0">
                <a:latin typeface="Calibri"/>
                <a:cs typeface="Calibri"/>
              </a:rPr>
              <a:t>shallow</a:t>
            </a:r>
            <a:endParaRPr sz="1250">
              <a:latin typeface="Calibri"/>
              <a:cs typeface="Calibri"/>
            </a:endParaRPr>
          </a:p>
        </p:txBody>
      </p:sp>
      <p:sp>
        <p:nvSpPr>
          <p:cNvPr id="21" name="object 21"/>
          <p:cNvSpPr txBox="1"/>
          <p:nvPr/>
        </p:nvSpPr>
        <p:spPr>
          <a:xfrm>
            <a:off x="1656039" y="4547534"/>
            <a:ext cx="593090" cy="246379"/>
          </a:xfrm>
          <a:prstGeom prst="rect">
            <a:avLst/>
          </a:prstGeom>
        </p:spPr>
        <p:txBody>
          <a:bodyPr vert="horz" wrap="square" lIns="0" tIns="12700" rIns="0" bIns="0" rtlCol="0">
            <a:spAutoFit/>
          </a:bodyPr>
          <a:lstStyle/>
          <a:p>
            <a:pPr marL="12700">
              <a:lnSpc>
                <a:spcPct val="100000"/>
              </a:lnSpc>
              <a:spcBef>
                <a:spcPts val="100"/>
              </a:spcBef>
            </a:pPr>
            <a:r>
              <a:rPr sz="1450" spc="55" dirty="0">
                <a:solidFill>
                  <a:srgbClr val="FF469C"/>
                </a:solidFill>
                <a:latin typeface="Calibri"/>
                <a:cs typeface="Calibri"/>
              </a:rPr>
              <a:t>human</a:t>
            </a:r>
            <a:endParaRPr sz="1450">
              <a:latin typeface="Calibri"/>
              <a:cs typeface="Calibri"/>
            </a:endParaRPr>
          </a:p>
        </p:txBody>
      </p:sp>
      <p:sp>
        <p:nvSpPr>
          <p:cNvPr id="22" name="object 22"/>
          <p:cNvSpPr txBox="1"/>
          <p:nvPr/>
        </p:nvSpPr>
        <p:spPr>
          <a:xfrm>
            <a:off x="2355829" y="4547534"/>
            <a:ext cx="662305" cy="246379"/>
          </a:xfrm>
          <a:prstGeom prst="rect">
            <a:avLst/>
          </a:prstGeom>
        </p:spPr>
        <p:txBody>
          <a:bodyPr vert="horz" wrap="square" lIns="0" tIns="12700" rIns="0" bIns="0" rtlCol="0">
            <a:spAutoFit/>
          </a:bodyPr>
          <a:lstStyle/>
          <a:p>
            <a:pPr marL="12700">
              <a:lnSpc>
                <a:spcPct val="100000"/>
              </a:lnSpc>
              <a:spcBef>
                <a:spcPts val="100"/>
              </a:spcBef>
            </a:pPr>
            <a:r>
              <a:rPr sz="1450" spc="-70" dirty="0">
                <a:latin typeface="Calibri"/>
                <a:cs typeface="Calibri"/>
              </a:rPr>
              <a:t>irsVRC'15</a:t>
            </a:r>
            <a:endParaRPr sz="1450">
              <a:latin typeface="Calibri"/>
              <a:cs typeface="Calibri"/>
            </a:endParaRPr>
          </a:p>
        </p:txBody>
      </p:sp>
      <p:sp>
        <p:nvSpPr>
          <p:cNvPr id="23" name="object 23"/>
          <p:cNvSpPr txBox="1"/>
          <p:nvPr/>
        </p:nvSpPr>
        <p:spPr>
          <a:xfrm>
            <a:off x="3266721" y="4547534"/>
            <a:ext cx="674370" cy="246379"/>
          </a:xfrm>
          <a:prstGeom prst="rect">
            <a:avLst/>
          </a:prstGeom>
        </p:spPr>
        <p:txBody>
          <a:bodyPr vert="horz" wrap="square" lIns="0" tIns="12700" rIns="0" bIns="0" rtlCol="0">
            <a:spAutoFit/>
          </a:bodyPr>
          <a:lstStyle/>
          <a:p>
            <a:pPr marL="12700">
              <a:lnSpc>
                <a:spcPct val="100000"/>
              </a:lnSpc>
              <a:spcBef>
                <a:spcPts val="100"/>
              </a:spcBef>
            </a:pPr>
            <a:r>
              <a:rPr sz="1450" spc="-85" dirty="0">
                <a:latin typeface="Calibri"/>
                <a:cs typeface="Calibri"/>
              </a:rPr>
              <a:t>ILSVRC'14</a:t>
            </a:r>
            <a:endParaRPr sz="1450">
              <a:latin typeface="Calibri"/>
              <a:cs typeface="Calibri"/>
            </a:endParaRPr>
          </a:p>
        </p:txBody>
      </p:sp>
      <p:sp>
        <p:nvSpPr>
          <p:cNvPr id="24" name="object 24"/>
          <p:cNvSpPr txBox="1"/>
          <p:nvPr/>
        </p:nvSpPr>
        <p:spPr>
          <a:xfrm>
            <a:off x="4184169" y="4547534"/>
            <a:ext cx="674370" cy="246379"/>
          </a:xfrm>
          <a:prstGeom prst="rect">
            <a:avLst/>
          </a:prstGeom>
        </p:spPr>
        <p:txBody>
          <a:bodyPr vert="horz" wrap="square" lIns="0" tIns="12700" rIns="0" bIns="0" rtlCol="0">
            <a:spAutoFit/>
          </a:bodyPr>
          <a:lstStyle/>
          <a:p>
            <a:pPr marL="12700">
              <a:lnSpc>
                <a:spcPct val="100000"/>
              </a:lnSpc>
              <a:spcBef>
                <a:spcPts val="100"/>
              </a:spcBef>
            </a:pPr>
            <a:r>
              <a:rPr sz="1450" spc="-85" dirty="0">
                <a:latin typeface="Calibri"/>
                <a:cs typeface="Calibri"/>
              </a:rPr>
              <a:t>ILSVRC'14</a:t>
            </a:r>
            <a:endParaRPr sz="1450">
              <a:latin typeface="Calibri"/>
              <a:cs typeface="Calibri"/>
            </a:endParaRPr>
          </a:p>
        </p:txBody>
      </p:sp>
      <p:sp>
        <p:nvSpPr>
          <p:cNvPr id="25" name="object 25"/>
          <p:cNvSpPr txBox="1"/>
          <p:nvPr/>
        </p:nvSpPr>
        <p:spPr>
          <a:xfrm>
            <a:off x="5101618" y="4547534"/>
            <a:ext cx="681355" cy="246379"/>
          </a:xfrm>
          <a:prstGeom prst="rect">
            <a:avLst/>
          </a:prstGeom>
        </p:spPr>
        <p:txBody>
          <a:bodyPr vert="horz" wrap="square" lIns="0" tIns="12700" rIns="0" bIns="0" rtlCol="0">
            <a:spAutoFit/>
          </a:bodyPr>
          <a:lstStyle/>
          <a:p>
            <a:pPr marL="12700">
              <a:lnSpc>
                <a:spcPct val="100000"/>
              </a:lnSpc>
              <a:spcBef>
                <a:spcPts val="100"/>
              </a:spcBef>
            </a:pPr>
            <a:r>
              <a:rPr sz="1450" spc="-80" dirty="0">
                <a:latin typeface="Calibri"/>
                <a:cs typeface="Calibri"/>
              </a:rPr>
              <a:t>ILSVRC'13</a:t>
            </a:r>
            <a:endParaRPr sz="1450">
              <a:latin typeface="Calibri"/>
              <a:cs typeface="Calibri"/>
            </a:endParaRPr>
          </a:p>
        </p:txBody>
      </p:sp>
      <p:sp>
        <p:nvSpPr>
          <p:cNvPr id="26" name="object 26"/>
          <p:cNvSpPr txBox="1"/>
          <p:nvPr/>
        </p:nvSpPr>
        <p:spPr>
          <a:xfrm>
            <a:off x="6034306" y="4547534"/>
            <a:ext cx="664210" cy="246379"/>
          </a:xfrm>
          <a:prstGeom prst="rect">
            <a:avLst/>
          </a:prstGeom>
        </p:spPr>
        <p:txBody>
          <a:bodyPr vert="horz" wrap="square" lIns="0" tIns="12700" rIns="0" bIns="0" rtlCol="0">
            <a:spAutoFit/>
          </a:bodyPr>
          <a:lstStyle/>
          <a:p>
            <a:pPr marL="12700">
              <a:lnSpc>
                <a:spcPct val="100000"/>
              </a:lnSpc>
              <a:spcBef>
                <a:spcPts val="100"/>
              </a:spcBef>
            </a:pPr>
            <a:r>
              <a:rPr sz="1450" spc="-100" dirty="0">
                <a:latin typeface="Calibri"/>
                <a:cs typeface="Calibri"/>
              </a:rPr>
              <a:t>ILSVRC’12</a:t>
            </a:r>
            <a:endParaRPr sz="1450">
              <a:latin typeface="Calibri"/>
              <a:cs typeface="Calibri"/>
            </a:endParaRPr>
          </a:p>
        </p:txBody>
      </p:sp>
      <p:sp>
        <p:nvSpPr>
          <p:cNvPr id="27" name="object 27"/>
          <p:cNvSpPr txBox="1"/>
          <p:nvPr/>
        </p:nvSpPr>
        <p:spPr>
          <a:xfrm>
            <a:off x="6948706" y="4547534"/>
            <a:ext cx="664210" cy="246379"/>
          </a:xfrm>
          <a:prstGeom prst="rect">
            <a:avLst/>
          </a:prstGeom>
        </p:spPr>
        <p:txBody>
          <a:bodyPr vert="horz" wrap="square" lIns="0" tIns="12700" rIns="0" bIns="0" rtlCol="0">
            <a:spAutoFit/>
          </a:bodyPr>
          <a:lstStyle/>
          <a:p>
            <a:pPr marL="12700">
              <a:lnSpc>
                <a:spcPct val="100000"/>
              </a:lnSpc>
              <a:spcBef>
                <a:spcPts val="100"/>
              </a:spcBef>
            </a:pPr>
            <a:r>
              <a:rPr sz="1450" spc="-100" dirty="0">
                <a:latin typeface="Calibri"/>
                <a:cs typeface="Calibri"/>
              </a:rPr>
              <a:t>ILSVRC’11</a:t>
            </a:r>
            <a:endParaRPr sz="1450">
              <a:latin typeface="Calibri"/>
              <a:cs typeface="Calibri"/>
            </a:endParaRPr>
          </a:p>
        </p:txBody>
      </p:sp>
      <p:sp>
        <p:nvSpPr>
          <p:cNvPr id="28" name="object 28"/>
          <p:cNvSpPr txBox="1"/>
          <p:nvPr/>
        </p:nvSpPr>
        <p:spPr>
          <a:xfrm>
            <a:off x="7866153" y="4547534"/>
            <a:ext cx="666750" cy="246379"/>
          </a:xfrm>
          <a:prstGeom prst="rect">
            <a:avLst/>
          </a:prstGeom>
        </p:spPr>
        <p:txBody>
          <a:bodyPr vert="horz" wrap="square" lIns="0" tIns="12700" rIns="0" bIns="0" rtlCol="0">
            <a:spAutoFit/>
          </a:bodyPr>
          <a:lstStyle/>
          <a:p>
            <a:pPr marL="12700">
              <a:lnSpc>
                <a:spcPct val="100000"/>
              </a:lnSpc>
              <a:spcBef>
                <a:spcPts val="100"/>
              </a:spcBef>
            </a:pPr>
            <a:r>
              <a:rPr sz="1450" spc="-90" dirty="0">
                <a:latin typeface="Calibri"/>
                <a:cs typeface="Calibri"/>
              </a:rPr>
              <a:t>ILSVRC'10</a:t>
            </a:r>
            <a:endParaRPr sz="145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847407"/>
            <a:ext cx="7123430" cy="0"/>
          </a:xfrm>
          <a:custGeom>
            <a:avLst/>
            <a:gdLst/>
            <a:ahLst/>
            <a:cxnLst/>
            <a:rect l="l" t="t" r="r" b="b"/>
            <a:pathLst>
              <a:path w="7123430">
                <a:moveTo>
                  <a:pt x="0" y="0"/>
                </a:moveTo>
                <a:lnTo>
                  <a:pt x="7123303" y="0"/>
                </a:lnTo>
              </a:path>
            </a:pathLst>
          </a:custGeom>
          <a:ln w="12319">
            <a:solidFill>
              <a:srgbClr val="E36C09"/>
            </a:solidFill>
          </a:ln>
        </p:spPr>
        <p:txBody>
          <a:bodyPr wrap="square" lIns="0" tIns="0" rIns="0" bIns="0" rtlCol="0"/>
          <a:lstStyle/>
          <a:p>
            <a:endParaRPr/>
          </a:p>
        </p:txBody>
      </p:sp>
      <p:sp>
        <p:nvSpPr>
          <p:cNvPr id="4" name="object 4"/>
          <p:cNvSpPr txBox="1">
            <a:spLocks noGrp="1"/>
          </p:cNvSpPr>
          <p:nvPr>
            <p:ph type="title"/>
          </p:nvPr>
        </p:nvSpPr>
        <p:spPr>
          <a:xfrm>
            <a:off x="597408" y="429768"/>
            <a:ext cx="927100" cy="417830"/>
          </a:xfrm>
          <a:prstGeom prst="rect">
            <a:avLst/>
          </a:prstGeom>
          <a:solidFill>
            <a:srgbClr val="FF6600"/>
          </a:solidFill>
        </p:spPr>
        <p:txBody>
          <a:bodyPr vert="horz" wrap="square" lIns="0" tIns="81280" rIns="0" bIns="0" rtlCol="0">
            <a:spAutoFit/>
          </a:bodyPr>
          <a:lstStyle/>
          <a:p>
            <a:pPr marL="138430">
              <a:lnSpc>
                <a:spcPct val="100000"/>
              </a:lnSpc>
              <a:spcBef>
                <a:spcPts val="640"/>
              </a:spcBef>
            </a:pPr>
            <a:r>
              <a:rPr sz="1600" b="0" spc="-10" dirty="0">
                <a:solidFill>
                  <a:srgbClr val="FFFFFF"/>
                </a:solidFill>
                <a:latin typeface="Calibri"/>
                <a:cs typeface="Calibri"/>
              </a:rPr>
              <a:t>AlexNet</a:t>
            </a:r>
            <a:endParaRPr sz="1600">
              <a:latin typeface="Calibri"/>
              <a:cs typeface="Calibri"/>
            </a:endParaRPr>
          </a:p>
        </p:txBody>
      </p:sp>
      <p:sp>
        <p:nvSpPr>
          <p:cNvPr id="5" name="object 5"/>
          <p:cNvSpPr txBox="1"/>
          <p:nvPr/>
        </p:nvSpPr>
        <p:spPr>
          <a:xfrm>
            <a:off x="675843" y="1352550"/>
            <a:ext cx="7778115" cy="2552065"/>
          </a:xfrm>
          <a:prstGeom prst="rect">
            <a:avLst/>
          </a:prstGeom>
        </p:spPr>
        <p:txBody>
          <a:bodyPr vert="horz" wrap="square" lIns="0" tIns="12700" rIns="0" bIns="0" rtlCol="0">
            <a:spAutoFit/>
          </a:bodyPr>
          <a:lstStyle/>
          <a:p>
            <a:pPr marL="355600" indent="-342900">
              <a:lnSpc>
                <a:spcPct val="100000"/>
              </a:lnSpc>
              <a:spcBef>
                <a:spcPts val="100"/>
              </a:spcBef>
              <a:buFont typeface="Arial"/>
              <a:buChar char="•"/>
              <a:tabLst>
                <a:tab pos="354965" algn="l"/>
                <a:tab pos="355600" algn="l"/>
              </a:tabLst>
            </a:pPr>
            <a:r>
              <a:rPr sz="1800" dirty="0">
                <a:latin typeface="Calibri"/>
                <a:cs typeface="Calibri"/>
              </a:rPr>
              <a:t>Al</a:t>
            </a:r>
            <a:r>
              <a:rPr sz="1800" spc="-25" dirty="0">
                <a:latin typeface="Calibri"/>
                <a:cs typeface="Calibri"/>
              </a:rPr>
              <a:t>e</a:t>
            </a:r>
            <a:r>
              <a:rPr sz="1800" spc="-5" dirty="0">
                <a:latin typeface="Calibri"/>
                <a:cs typeface="Calibri"/>
              </a:rPr>
              <a:t>xN</a:t>
            </a:r>
            <a:r>
              <a:rPr sz="1800" spc="-10" dirty="0">
                <a:latin typeface="Calibri"/>
                <a:cs typeface="Calibri"/>
              </a:rPr>
              <a:t>e</a:t>
            </a:r>
            <a:r>
              <a:rPr sz="1800" dirty="0">
                <a:latin typeface="Calibri"/>
                <a:cs typeface="Calibri"/>
              </a:rPr>
              <a:t>t</a:t>
            </a:r>
            <a:r>
              <a:rPr sz="1800" dirty="0">
                <a:latin typeface="宋体"/>
                <a:cs typeface="宋体"/>
              </a:rPr>
              <a:t>的优势在于：</a:t>
            </a:r>
            <a:endParaRPr sz="1800">
              <a:latin typeface="宋体"/>
              <a:cs typeface="宋体"/>
            </a:endParaRPr>
          </a:p>
          <a:p>
            <a:pPr>
              <a:lnSpc>
                <a:spcPct val="100000"/>
              </a:lnSpc>
              <a:spcBef>
                <a:spcPts val="10"/>
              </a:spcBef>
              <a:buFont typeface="Arial"/>
              <a:buChar char="•"/>
            </a:pPr>
            <a:endParaRPr sz="2550">
              <a:latin typeface="Times New Roman"/>
              <a:cs typeface="Times New Roman"/>
            </a:endParaRPr>
          </a:p>
          <a:p>
            <a:pPr marL="756285" lvl="1" indent="-286385">
              <a:lnSpc>
                <a:spcPct val="100000"/>
              </a:lnSpc>
              <a:buFont typeface="Arial"/>
              <a:buChar char="–"/>
              <a:tabLst>
                <a:tab pos="756285" algn="l"/>
                <a:tab pos="756920" algn="l"/>
              </a:tabLst>
            </a:pPr>
            <a:r>
              <a:rPr sz="1400" dirty="0">
                <a:latin typeface="宋体"/>
                <a:cs typeface="宋体"/>
              </a:rPr>
              <a:t>采用非线性激活函数</a:t>
            </a:r>
            <a:r>
              <a:rPr sz="1400" spc="-20" dirty="0">
                <a:latin typeface="Calibri"/>
                <a:cs typeface="Calibri"/>
              </a:rPr>
              <a:t>R</a:t>
            </a:r>
            <a:r>
              <a:rPr sz="1400" spc="-5" dirty="0">
                <a:latin typeface="Calibri"/>
                <a:cs typeface="Calibri"/>
              </a:rPr>
              <a:t>e</a:t>
            </a:r>
            <a:r>
              <a:rPr sz="1400" spc="-40" dirty="0">
                <a:latin typeface="Calibri"/>
                <a:cs typeface="Calibri"/>
              </a:rPr>
              <a:t>L</a:t>
            </a:r>
            <a:r>
              <a:rPr sz="1400" spc="-5" dirty="0">
                <a:latin typeface="Calibri"/>
                <a:cs typeface="Calibri"/>
              </a:rPr>
              <a:t>U</a:t>
            </a:r>
            <a:r>
              <a:rPr sz="1400" spc="0" dirty="0">
                <a:latin typeface="宋体"/>
                <a:cs typeface="宋体"/>
              </a:rPr>
              <a:t>，</a:t>
            </a:r>
            <a:r>
              <a:rPr sz="1400" dirty="0">
                <a:latin typeface="宋体"/>
                <a:cs typeface="宋体"/>
              </a:rPr>
              <a:t>比</a:t>
            </a:r>
            <a:r>
              <a:rPr sz="1400" spc="-10" dirty="0">
                <a:latin typeface="宋体"/>
                <a:cs typeface="宋体"/>
              </a:rPr>
              <a:t>饱</a:t>
            </a:r>
            <a:r>
              <a:rPr sz="1400" spc="0" dirty="0">
                <a:latin typeface="宋体"/>
                <a:cs typeface="宋体"/>
              </a:rPr>
              <a:t>和</a:t>
            </a:r>
            <a:r>
              <a:rPr sz="1400" dirty="0">
                <a:latin typeface="宋体"/>
                <a:cs typeface="宋体"/>
              </a:rPr>
              <a:t>函</a:t>
            </a:r>
            <a:r>
              <a:rPr sz="1400" spc="-10" dirty="0">
                <a:latin typeface="宋体"/>
                <a:cs typeface="宋体"/>
              </a:rPr>
              <a:t>数</a:t>
            </a:r>
            <a:r>
              <a:rPr sz="1400" spc="0" dirty="0">
                <a:latin typeface="宋体"/>
                <a:cs typeface="宋体"/>
              </a:rPr>
              <a:t>训</a:t>
            </a:r>
            <a:r>
              <a:rPr sz="1400" dirty="0">
                <a:latin typeface="宋体"/>
                <a:cs typeface="宋体"/>
              </a:rPr>
              <a:t>练</a:t>
            </a:r>
            <a:r>
              <a:rPr sz="1400" spc="-10" dirty="0">
                <a:latin typeface="宋体"/>
                <a:cs typeface="宋体"/>
              </a:rPr>
              <a:t>更</a:t>
            </a:r>
            <a:r>
              <a:rPr sz="1400" spc="0" dirty="0">
                <a:latin typeface="宋体"/>
                <a:cs typeface="宋体"/>
              </a:rPr>
              <a:t>快</a:t>
            </a:r>
            <a:r>
              <a:rPr sz="1400" dirty="0">
                <a:latin typeface="宋体"/>
                <a:cs typeface="宋体"/>
              </a:rPr>
              <a:t>，</a:t>
            </a:r>
            <a:r>
              <a:rPr sz="1400" spc="-10" dirty="0">
                <a:latin typeface="宋体"/>
                <a:cs typeface="宋体"/>
              </a:rPr>
              <a:t>而</a:t>
            </a:r>
            <a:r>
              <a:rPr sz="1400" spc="0" dirty="0">
                <a:latin typeface="宋体"/>
                <a:cs typeface="宋体"/>
              </a:rPr>
              <a:t>且</a:t>
            </a:r>
            <a:r>
              <a:rPr sz="1400" dirty="0">
                <a:latin typeface="宋体"/>
                <a:cs typeface="宋体"/>
              </a:rPr>
              <a:t>保</a:t>
            </a:r>
            <a:r>
              <a:rPr sz="1400" spc="-10" dirty="0">
                <a:latin typeface="宋体"/>
                <a:cs typeface="宋体"/>
              </a:rPr>
              <a:t>留</a:t>
            </a:r>
            <a:r>
              <a:rPr sz="1400" spc="0" dirty="0">
                <a:latin typeface="宋体"/>
                <a:cs typeface="宋体"/>
              </a:rPr>
              <a:t>非</a:t>
            </a:r>
            <a:r>
              <a:rPr sz="1400" dirty="0">
                <a:latin typeface="宋体"/>
                <a:cs typeface="宋体"/>
              </a:rPr>
              <a:t>线</a:t>
            </a:r>
            <a:r>
              <a:rPr sz="1400" spc="-10" dirty="0">
                <a:latin typeface="宋体"/>
                <a:cs typeface="宋体"/>
              </a:rPr>
              <a:t>性</a:t>
            </a:r>
            <a:r>
              <a:rPr sz="1400" spc="0" dirty="0">
                <a:latin typeface="宋体"/>
                <a:cs typeface="宋体"/>
              </a:rPr>
              <a:t>表</a:t>
            </a:r>
            <a:r>
              <a:rPr sz="1400" dirty="0">
                <a:latin typeface="宋体"/>
                <a:cs typeface="宋体"/>
              </a:rPr>
              <a:t>达</a:t>
            </a:r>
            <a:r>
              <a:rPr sz="1400" spc="-10" dirty="0">
                <a:latin typeface="宋体"/>
                <a:cs typeface="宋体"/>
              </a:rPr>
              <a:t>能</a:t>
            </a:r>
            <a:r>
              <a:rPr sz="1400" spc="0" dirty="0">
                <a:latin typeface="宋体"/>
                <a:cs typeface="宋体"/>
              </a:rPr>
              <a:t>力</a:t>
            </a:r>
            <a:r>
              <a:rPr sz="1400" dirty="0">
                <a:latin typeface="宋体"/>
                <a:cs typeface="宋体"/>
              </a:rPr>
              <a:t>，</a:t>
            </a:r>
            <a:r>
              <a:rPr sz="1400" spc="-10" dirty="0">
                <a:latin typeface="宋体"/>
                <a:cs typeface="宋体"/>
              </a:rPr>
              <a:t>可</a:t>
            </a:r>
            <a:r>
              <a:rPr sz="1400" spc="0" dirty="0">
                <a:latin typeface="宋体"/>
                <a:cs typeface="宋体"/>
              </a:rPr>
              <a:t>以</a:t>
            </a:r>
            <a:r>
              <a:rPr sz="1400" dirty="0">
                <a:latin typeface="宋体"/>
                <a:cs typeface="宋体"/>
              </a:rPr>
              <a:t>训</a:t>
            </a:r>
            <a:r>
              <a:rPr sz="1400" spc="-10" dirty="0">
                <a:latin typeface="宋体"/>
                <a:cs typeface="宋体"/>
              </a:rPr>
              <a:t>练</a:t>
            </a:r>
            <a:r>
              <a:rPr sz="1400" spc="0" dirty="0">
                <a:latin typeface="宋体"/>
                <a:cs typeface="宋体"/>
              </a:rPr>
              <a:t>更</a:t>
            </a:r>
            <a:endParaRPr sz="1400">
              <a:latin typeface="宋体"/>
              <a:cs typeface="宋体"/>
            </a:endParaRPr>
          </a:p>
          <a:p>
            <a:pPr marL="756285">
              <a:lnSpc>
                <a:spcPct val="100000"/>
              </a:lnSpc>
            </a:pPr>
            <a:r>
              <a:rPr sz="1400" dirty="0">
                <a:latin typeface="宋体"/>
                <a:cs typeface="宋体"/>
              </a:rPr>
              <a:t>深层的网络</a:t>
            </a:r>
            <a:endParaRPr sz="1400">
              <a:latin typeface="宋体"/>
              <a:cs typeface="宋体"/>
            </a:endParaRPr>
          </a:p>
          <a:p>
            <a:pPr>
              <a:lnSpc>
                <a:spcPct val="100000"/>
              </a:lnSpc>
              <a:spcBef>
                <a:spcPts val="50"/>
              </a:spcBef>
            </a:pPr>
            <a:endParaRPr sz="2000">
              <a:latin typeface="Times New Roman"/>
              <a:cs typeface="Times New Roman"/>
            </a:endParaRPr>
          </a:p>
          <a:p>
            <a:pPr marL="756285" lvl="1" indent="-286385">
              <a:lnSpc>
                <a:spcPct val="100000"/>
              </a:lnSpc>
              <a:buFont typeface="Arial"/>
              <a:buChar char="–"/>
              <a:tabLst>
                <a:tab pos="756285" algn="l"/>
                <a:tab pos="756920" algn="l"/>
              </a:tabLst>
            </a:pPr>
            <a:r>
              <a:rPr sz="1400" dirty="0">
                <a:latin typeface="宋体"/>
                <a:cs typeface="宋体"/>
              </a:rPr>
              <a:t>采用数据增强和</a:t>
            </a:r>
            <a:r>
              <a:rPr sz="1400" spc="-10" dirty="0">
                <a:latin typeface="Calibri"/>
                <a:cs typeface="Calibri"/>
              </a:rPr>
              <a:t>Dropout</a:t>
            </a:r>
            <a:r>
              <a:rPr sz="1400" dirty="0">
                <a:latin typeface="宋体"/>
                <a:cs typeface="宋体"/>
              </a:rPr>
              <a:t>防止过</a:t>
            </a:r>
            <a:r>
              <a:rPr sz="1400" spc="-15" dirty="0">
                <a:latin typeface="宋体"/>
                <a:cs typeface="宋体"/>
              </a:rPr>
              <a:t>拟</a:t>
            </a:r>
            <a:r>
              <a:rPr sz="1400" dirty="0">
                <a:latin typeface="宋体"/>
                <a:cs typeface="宋体"/>
              </a:rPr>
              <a:t>合，</a:t>
            </a:r>
            <a:r>
              <a:rPr sz="1400" spc="-15" dirty="0">
                <a:latin typeface="宋体"/>
                <a:cs typeface="宋体"/>
              </a:rPr>
              <a:t>数</a:t>
            </a:r>
            <a:r>
              <a:rPr sz="1400" dirty="0">
                <a:latin typeface="宋体"/>
                <a:cs typeface="宋体"/>
              </a:rPr>
              <a:t>据增</a:t>
            </a:r>
            <a:r>
              <a:rPr sz="1400" spc="-15" dirty="0">
                <a:latin typeface="宋体"/>
                <a:cs typeface="宋体"/>
              </a:rPr>
              <a:t>强</a:t>
            </a:r>
            <a:r>
              <a:rPr sz="1400" dirty="0">
                <a:latin typeface="宋体"/>
                <a:cs typeface="宋体"/>
              </a:rPr>
              <a:t>采用</a:t>
            </a:r>
            <a:r>
              <a:rPr sz="1400" spc="-15" dirty="0">
                <a:latin typeface="宋体"/>
                <a:cs typeface="宋体"/>
              </a:rPr>
              <a:t>图</a:t>
            </a:r>
            <a:r>
              <a:rPr sz="1400" dirty="0">
                <a:latin typeface="宋体"/>
                <a:cs typeface="宋体"/>
              </a:rPr>
              <a:t>像平</a:t>
            </a:r>
            <a:r>
              <a:rPr sz="1400" spc="-15" dirty="0">
                <a:latin typeface="宋体"/>
                <a:cs typeface="宋体"/>
              </a:rPr>
              <a:t>移</a:t>
            </a:r>
            <a:r>
              <a:rPr sz="1400" dirty="0">
                <a:latin typeface="宋体"/>
                <a:cs typeface="宋体"/>
              </a:rPr>
              <a:t>和翻</a:t>
            </a:r>
            <a:r>
              <a:rPr sz="1400" spc="-15" dirty="0">
                <a:latin typeface="宋体"/>
                <a:cs typeface="宋体"/>
              </a:rPr>
              <a:t>转</a:t>
            </a:r>
            <a:r>
              <a:rPr sz="1400" dirty="0">
                <a:latin typeface="宋体"/>
                <a:cs typeface="宋体"/>
              </a:rPr>
              <a:t>来生</a:t>
            </a:r>
            <a:r>
              <a:rPr sz="1400" spc="-15" dirty="0">
                <a:latin typeface="宋体"/>
                <a:cs typeface="宋体"/>
              </a:rPr>
              <a:t>成</a:t>
            </a:r>
            <a:r>
              <a:rPr sz="1400" dirty="0">
                <a:latin typeface="宋体"/>
                <a:cs typeface="宋体"/>
              </a:rPr>
              <a:t>更多</a:t>
            </a:r>
            <a:r>
              <a:rPr sz="1400" spc="-15" dirty="0">
                <a:latin typeface="宋体"/>
                <a:cs typeface="宋体"/>
              </a:rPr>
              <a:t>的</a:t>
            </a:r>
            <a:r>
              <a:rPr sz="1400" dirty="0">
                <a:latin typeface="宋体"/>
                <a:cs typeface="宋体"/>
              </a:rPr>
              <a:t>训练</a:t>
            </a:r>
            <a:r>
              <a:rPr sz="1400" spc="-15" dirty="0">
                <a:latin typeface="宋体"/>
                <a:cs typeface="宋体"/>
              </a:rPr>
              <a:t>图</a:t>
            </a:r>
            <a:r>
              <a:rPr sz="1400" dirty="0">
                <a:latin typeface="宋体"/>
                <a:cs typeface="宋体"/>
              </a:rPr>
              <a:t>像</a:t>
            </a:r>
            <a:endParaRPr sz="1400">
              <a:latin typeface="宋体"/>
              <a:cs typeface="宋体"/>
            </a:endParaRPr>
          </a:p>
          <a:p>
            <a:pPr marL="756285">
              <a:lnSpc>
                <a:spcPct val="100000"/>
              </a:lnSpc>
            </a:pPr>
            <a:r>
              <a:rPr sz="1400" dirty="0">
                <a:latin typeface="宋体"/>
                <a:cs typeface="宋体"/>
              </a:rPr>
              <a:t>，</a:t>
            </a:r>
            <a:r>
              <a:rPr sz="1400" spc="-5" dirty="0">
                <a:latin typeface="Calibri"/>
                <a:cs typeface="Calibri"/>
              </a:rPr>
              <a:t>D</a:t>
            </a:r>
            <a:r>
              <a:rPr sz="1400" spc="-25" dirty="0">
                <a:latin typeface="Calibri"/>
                <a:cs typeface="Calibri"/>
              </a:rPr>
              <a:t>r</a:t>
            </a:r>
            <a:r>
              <a:rPr sz="1400" spc="-5" dirty="0">
                <a:latin typeface="Calibri"/>
                <a:cs typeface="Calibri"/>
              </a:rPr>
              <a:t>opo</a:t>
            </a:r>
            <a:r>
              <a:rPr sz="1400" spc="-10" dirty="0">
                <a:latin typeface="Calibri"/>
                <a:cs typeface="Calibri"/>
              </a:rPr>
              <a:t>u</a:t>
            </a:r>
            <a:r>
              <a:rPr sz="1400" spc="-5" dirty="0">
                <a:latin typeface="Calibri"/>
                <a:cs typeface="Calibri"/>
              </a:rPr>
              <a:t>t</a:t>
            </a:r>
            <a:r>
              <a:rPr sz="1400" dirty="0">
                <a:latin typeface="宋体"/>
                <a:cs typeface="宋体"/>
              </a:rPr>
              <a:t>降低了神经元之间互</a:t>
            </a:r>
            <a:r>
              <a:rPr sz="1400" spc="-15" dirty="0">
                <a:latin typeface="宋体"/>
                <a:cs typeface="宋体"/>
              </a:rPr>
              <a:t>适</a:t>
            </a:r>
            <a:r>
              <a:rPr sz="1400" dirty="0">
                <a:latin typeface="宋体"/>
                <a:cs typeface="宋体"/>
              </a:rPr>
              <a:t>应关</a:t>
            </a:r>
            <a:r>
              <a:rPr sz="1400" spc="-15" dirty="0">
                <a:latin typeface="宋体"/>
                <a:cs typeface="宋体"/>
              </a:rPr>
              <a:t>系</a:t>
            </a:r>
            <a:r>
              <a:rPr sz="1400" dirty="0">
                <a:latin typeface="宋体"/>
                <a:cs typeface="宋体"/>
              </a:rPr>
              <a:t>，被</a:t>
            </a:r>
            <a:r>
              <a:rPr sz="1400" spc="-15" dirty="0">
                <a:latin typeface="宋体"/>
                <a:cs typeface="宋体"/>
              </a:rPr>
              <a:t>迫</a:t>
            </a:r>
            <a:r>
              <a:rPr sz="1400" dirty="0">
                <a:latin typeface="宋体"/>
                <a:cs typeface="宋体"/>
              </a:rPr>
              <a:t>学习</a:t>
            </a:r>
            <a:r>
              <a:rPr sz="1400" spc="-15" dirty="0">
                <a:latin typeface="宋体"/>
                <a:cs typeface="宋体"/>
              </a:rPr>
              <a:t>更</a:t>
            </a:r>
            <a:r>
              <a:rPr sz="1400" dirty="0">
                <a:latin typeface="宋体"/>
                <a:cs typeface="宋体"/>
              </a:rPr>
              <a:t>为鲁</a:t>
            </a:r>
            <a:r>
              <a:rPr sz="1400" spc="-15" dirty="0">
                <a:latin typeface="宋体"/>
                <a:cs typeface="宋体"/>
              </a:rPr>
              <a:t>棒</a:t>
            </a:r>
            <a:r>
              <a:rPr sz="1400" dirty="0">
                <a:latin typeface="宋体"/>
                <a:cs typeface="宋体"/>
              </a:rPr>
              <a:t>的特征</a:t>
            </a:r>
            <a:endParaRPr sz="1400">
              <a:latin typeface="宋体"/>
              <a:cs typeface="宋体"/>
            </a:endParaRPr>
          </a:p>
          <a:p>
            <a:pPr>
              <a:lnSpc>
                <a:spcPct val="100000"/>
              </a:lnSpc>
              <a:spcBef>
                <a:spcPts val="55"/>
              </a:spcBef>
            </a:pPr>
            <a:endParaRPr sz="2000">
              <a:latin typeface="Times New Roman"/>
              <a:cs typeface="Times New Roman"/>
            </a:endParaRPr>
          </a:p>
          <a:p>
            <a:pPr marL="756285" marR="41275" lvl="1" indent="-286385">
              <a:lnSpc>
                <a:spcPct val="100000"/>
              </a:lnSpc>
              <a:buFont typeface="Arial"/>
              <a:buChar char="–"/>
              <a:tabLst>
                <a:tab pos="756285" algn="l"/>
                <a:tab pos="756920" algn="l"/>
              </a:tabLst>
            </a:pPr>
            <a:r>
              <a:rPr sz="1400" dirty="0">
                <a:latin typeface="宋体"/>
                <a:cs typeface="宋体"/>
              </a:rPr>
              <a:t>采用</a:t>
            </a:r>
            <a:r>
              <a:rPr sz="1400" dirty="0">
                <a:latin typeface="Calibri"/>
                <a:cs typeface="Calibri"/>
              </a:rPr>
              <a:t>GPU</a:t>
            </a:r>
            <a:r>
              <a:rPr sz="1400" dirty="0">
                <a:latin typeface="宋体"/>
                <a:cs typeface="宋体"/>
              </a:rPr>
              <a:t>实现，采用并行化</a:t>
            </a:r>
            <a:r>
              <a:rPr sz="1400" spc="-20" dirty="0">
                <a:latin typeface="宋体"/>
                <a:cs typeface="宋体"/>
              </a:rPr>
              <a:t>的</a:t>
            </a:r>
            <a:r>
              <a:rPr sz="1400" dirty="0">
                <a:latin typeface="Calibri"/>
                <a:cs typeface="Calibri"/>
              </a:rPr>
              <a:t>GPU</a:t>
            </a:r>
            <a:r>
              <a:rPr sz="1400" dirty="0">
                <a:latin typeface="宋体"/>
                <a:cs typeface="宋体"/>
              </a:rPr>
              <a:t>进</a:t>
            </a:r>
            <a:r>
              <a:rPr sz="1400" spc="-10" dirty="0">
                <a:latin typeface="宋体"/>
                <a:cs typeface="宋体"/>
              </a:rPr>
              <a:t>行</a:t>
            </a:r>
            <a:r>
              <a:rPr sz="1400" dirty="0">
                <a:latin typeface="宋体"/>
                <a:cs typeface="宋体"/>
              </a:rPr>
              <a:t>训练</a:t>
            </a:r>
            <a:r>
              <a:rPr sz="1400" spc="-10" dirty="0">
                <a:latin typeface="宋体"/>
                <a:cs typeface="宋体"/>
              </a:rPr>
              <a:t>，</a:t>
            </a:r>
            <a:r>
              <a:rPr sz="1400" dirty="0">
                <a:latin typeface="宋体"/>
                <a:cs typeface="宋体"/>
              </a:rPr>
              <a:t>在每</a:t>
            </a:r>
            <a:r>
              <a:rPr sz="1400" spc="-25" dirty="0">
                <a:latin typeface="宋体"/>
                <a:cs typeface="宋体"/>
              </a:rPr>
              <a:t>个</a:t>
            </a:r>
            <a:r>
              <a:rPr sz="1400" dirty="0">
                <a:latin typeface="Calibri"/>
                <a:cs typeface="Calibri"/>
              </a:rPr>
              <a:t>GPU</a:t>
            </a:r>
            <a:r>
              <a:rPr sz="1400" dirty="0">
                <a:latin typeface="宋体"/>
                <a:cs typeface="宋体"/>
              </a:rPr>
              <a:t>中放置</a:t>
            </a:r>
            <a:r>
              <a:rPr sz="1400" spc="-15" dirty="0">
                <a:latin typeface="宋体"/>
                <a:cs typeface="宋体"/>
              </a:rPr>
              <a:t>一</a:t>
            </a:r>
            <a:r>
              <a:rPr sz="1400" dirty="0">
                <a:latin typeface="宋体"/>
                <a:cs typeface="宋体"/>
              </a:rPr>
              <a:t>半核</a:t>
            </a:r>
            <a:r>
              <a:rPr sz="1400" spc="-5" dirty="0">
                <a:latin typeface="宋体"/>
                <a:cs typeface="宋体"/>
              </a:rPr>
              <a:t>，</a:t>
            </a:r>
            <a:r>
              <a:rPr sz="1400" spc="-5" dirty="0">
                <a:latin typeface="Calibri"/>
                <a:cs typeface="Calibri"/>
              </a:rPr>
              <a:t>GPU</a:t>
            </a:r>
            <a:r>
              <a:rPr sz="1400" dirty="0">
                <a:latin typeface="宋体"/>
                <a:cs typeface="宋体"/>
              </a:rPr>
              <a:t>间的通讯</a:t>
            </a:r>
            <a:r>
              <a:rPr sz="1400" spc="-15" dirty="0">
                <a:latin typeface="宋体"/>
                <a:cs typeface="宋体"/>
              </a:rPr>
              <a:t>只</a:t>
            </a:r>
            <a:r>
              <a:rPr sz="1400" dirty="0">
                <a:latin typeface="宋体"/>
                <a:cs typeface="宋体"/>
              </a:rPr>
              <a:t>在 某些层进行，采用交叉</a:t>
            </a:r>
            <a:r>
              <a:rPr sz="1400" spc="-15" dirty="0">
                <a:latin typeface="宋体"/>
                <a:cs typeface="宋体"/>
              </a:rPr>
              <a:t>验</a:t>
            </a:r>
            <a:r>
              <a:rPr sz="1400" dirty="0">
                <a:latin typeface="宋体"/>
                <a:cs typeface="宋体"/>
              </a:rPr>
              <a:t>证，</a:t>
            </a:r>
            <a:r>
              <a:rPr sz="1400" spc="-15" dirty="0">
                <a:latin typeface="宋体"/>
                <a:cs typeface="宋体"/>
              </a:rPr>
              <a:t>精</a:t>
            </a:r>
            <a:r>
              <a:rPr sz="1400" dirty="0">
                <a:latin typeface="宋体"/>
                <a:cs typeface="宋体"/>
              </a:rPr>
              <a:t>确地</a:t>
            </a:r>
            <a:r>
              <a:rPr sz="1400" spc="-15" dirty="0">
                <a:latin typeface="宋体"/>
                <a:cs typeface="宋体"/>
              </a:rPr>
              <a:t>调</a:t>
            </a:r>
            <a:r>
              <a:rPr sz="1400" dirty="0">
                <a:latin typeface="宋体"/>
                <a:cs typeface="宋体"/>
              </a:rPr>
              <a:t>整通</a:t>
            </a:r>
            <a:r>
              <a:rPr sz="1400" spc="-15" dirty="0">
                <a:latin typeface="宋体"/>
                <a:cs typeface="宋体"/>
              </a:rPr>
              <a:t>信</a:t>
            </a:r>
            <a:r>
              <a:rPr sz="1400" dirty="0">
                <a:latin typeface="宋体"/>
                <a:cs typeface="宋体"/>
              </a:rPr>
              <a:t>量，</a:t>
            </a:r>
            <a:r>
              <a:rPr sz="1400" spc="-15" dirty="0">
                <a:latin typeface="宋体"/>
                <a:cs typeface="宋体"/>
              </a:rPr>
              <a:t>直</a:t>
            </a:r>
            <a:r>
              <a:rPr sz="1400" dirty="0">
                <a:latin typeface="宋体"/>
                <a:cs typeface="宋体"/>
              </a:rPr>
              <a:t>到它</a:t>
            </a:r>
            <a:r>
              <a:rPr sz="1400" spc="-15" dirty="0">
                <a:latin typeface="宋体"/>
                <a:cs typeface="宋体"/>
              </a:rPr>
              <a:t>的</a:t>
            </a:r>
            <a:r>
              <a:rPr sz="1400" dirty="0">
                <a:latin typeface="宋体"/>
                <a:cs typeface="宋体"/>
              </a:rPr>
              <a:t>计算</a:t>
            </a:r>
            <a:r>
              <a:rPr sz="1400" spc="-15" dirty="0">
                <a:latin typeface="宋体"/>
                <a:cs typeface="宋体"/>
              </a:rPr>
              <a:t>量</a:t>
            </a:r>
            <a:r>
              <a:rPr sz="1400" dirty="0">
                <a:latin typeface="宋体"/>
                <a:cs typeface="宋体"/>
              </a:rPr>
              <a:t>可接</a:t>
            </a:r>
            <a:endParaRPr sz="1400">
              <a:latin typeface="宋体"/>
              <a:cs typeface="宋体"/>
            </a:endParaRPr>
          </a:p>
        </p:txBody>
      </p:sp>
      <p:sp>
        <p:nvSpPr>
          <p:cNvPr id="6" name="object 6"/>
          <p:cNvSpPr/>
          <p:nvPr/>
        </p:nvSpPr>
        <p:spPr>
          <a:xfrm>
            <a:off x="4482084" y="315468"/>
            <a:ext cx="3582923" cy="158953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185672" y="4056888"/>
            <a:ext cx="1805939" cy="60655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1331" y="845819"/>
            <a:ext cx="7891780" cy="3175"/>
          </a:xfrm>
          <a:custGeom>
            <a:avLst/>
            <a:gdLst/>
            <a:ahLst/>
            <a:cxnLst/>
            <a:rect l="l" t="t" r="r" b="b"/>
            <a:pathLst>
              <a:path w="7891780" h="3175">
                <a:moveTo>
                  <a:pt x="0" y="0"/>
                </a:moveTo>
                <a:lnTo>
                  <a:pt x="7891399" y="3175"/>
                </a:lnTo>
              </a:path>
            </a:pathLst>
          </a:custGeom>
          <a:ln w="9144">
            <a:solidFill>
              <a:srgbClr val="E36C09"/>
            </a:solidFill>
          </a:ln>
        </p:spPr>
        <p:txBody>
          <a:bodyPr wrap="square" lIns="0" tIns="0" rIns="0" bIns="0" rtlCol="0"/>
          <a:lstStyle/>
          <a:p>
            <a:endParaRPr/>
          </a:p>
        </p:txBody>
      </p:sp>
      <p:sp>
        <p:nvSpPr>
          <p:cNvPr id="4" name="object 4"/>
          <p:cNvSpPr/>
          <p:nvPr/>
        </p:nvSpPr>
        <p:spPr>
          <a:xfrm>
            <a:off x="597408" y="381000"/>
            <a:ext cx="1301750" cy="429895"/>
          </a:xfrm>
          <a:custGeom>
            <a:avLst/>
            <a:gdLst/>
            <a:ahLst/>
            <a:cxnLst/>
            <a:rect l="l" t="t" r="r" b="b"/>
            <a:pathLst>
              <a:path w="1301750" h="429895">
                <a:moveTo>
                  <a:pt x="0" y="429767"/>
                </a:moveTo>
                <a:lnTo>
                  <a:pt x="1301496" y="429767"/>
                </a:lnTo>
                <a:lnTo>
                  <a:pt x="1301496" y="0"/>
                </a:lnTo>
                <a:lnTo>
                  <a:pt x="0" y="0"/>
                </a:lnTo>
                <a:lnTo>
                  <a:pt x="0" y="429767"/>
                </a:lnTo>
                <a:close/>
              </a:path>
            </a:pathLst>
          </a:custGeom>
          <a:solidFill>
            <a:srgbClr val="FF6600"/>
          </a:solidFill>
        </p:spPr>
        <p:txBody>
          <a:bodyPr wrap="square" lIns="0" tIns="0" rIns="0" bIns="0" rtlCol="0"/>
          <a:lstStyle/>
          <a:p>
            <a:endParaRPr/>
          </a:p>
        </p:txBody>
      </p:sp>
      <p:sp>
        <p:nvSpPr>
          <p:cNvPr id="5" name="object 5"/>
          <p:cNvSpPr txBox="1">
            <a:spLocks noGrp="1"/>
          </p:cNvSpPr>
          <p:nvPr>
            <p:ph type="title"/>
          </p:nvPr>
        </p:nvSpPr>
        <p:spPr>
          <a:xfrm>
            <a:off x="706932" y="452373"/>
            <a:ext cx="1080135" cy="269240"/>
          </a:xfrm>
          <a:prstGeom prst="rect">
            <a:avLst/>
          </a:prstGeom>
        </p:spPr>
        <p:txBody>
          <a:bodyPr vert="horz" wrap="square" lIns="0" tIns="12065" rIns="0" bIns="0" rtlCol="0">
            <a:spAutoFit/>
          </a:bodyPr>
          <a:lstStyle/>
          <a:p>
            <a:pPr marL="12700">
              <a:lnSpc>
                <a:spcPct val="100000"/>
              </a:lnSpc>
              <a:spcBef>
                <a:spcPts val="95"/>
              </a:spcBef>
            </a:pPr>
            <a:r>
              <a:rPr sz="1600" b="0" spc="-5" dirty="0">
                <a:solidFill>
                  <a:srgbClr val="FFFFFF"/>
                </a:solidFill>
                <a:latin typeface="Calibri"/>
                <a:cs typeface="Calibri"/>
              </a:rPr>
              <a:t>Al</a:t>
            </a:r>
            <a:r>
              <a:rPr sz="1600" b="0" spc="-35" dirty="0">
                <a:solidFill>
                  <a:srgbClr val="FFFFFF"/>
                </a:solidFill>
                <a:latin typeface="Calibri"/>
                <a:cs typeface="Calibri"/>
              </a:rPr>
              <a:t>e</a:t>
            </a:r>
            <a:r>
              <a:rPr sz="1600" b="0" spc="-5" dirty="0">
                <a:solidFill>
                  <a:srgbClr val="FFFFFF"/>
                </a:solidFill>
                <a:latin typeface="Calibri"/>
                <a:cs typeface="Calibri"/>
              </a:rPr>
              <a:t>xN</a:t>
            </a:r>
            <a:r>
              <a:rPr sz="1600" b="0" spc="-20" dirty="0">
                <a:solidFill>
                  <a:srgbClr val="FFFFFF"/>
                </a:solidFill>
                <a:latin typeface="Calibri"/>
                <a:cs typeface="Calibri"/>
              </a:rPr>
              <a:t>e</a:t>
            </a:r>
            <a:r>
              <a:rPr sz="1600" b="0" dirty="0">
                <a:solidFill>
                  <a:srgbClr val="FFFFFF"/>
                </a:solidFill>
                <a:latin typeface="Calibri"/>
                <a:cs typeface="Calibri"/>
              </a:rPr>
              <a:t>t</a:t>
            </a:r>
            <a:r>
              <a:rPr sz="1600" b="0" spc="-5" dirty="0">
                <a:solidFill>
                  <a:srgbClr val="FFFFFF"/>
                </a:solidFill>
                <a:latin typeface="宋体"/>
                <a:cs typeface="宋体"/>
              </a:rPr>
              <a:t>结构</a:t>
            </a:r>
            <a:endParaRPr sz="1600">
              <a:latin typeface="宋体"/>
              <a:cs typeface="宋体"/>
            </a:endParaRPr>
          </a:p>
        </p:txBody>
      </p:sp>
      <p:sp>
        <p:nvSpPr>
          <p:cNvPr id="6" name="object 6"/>
          <p:cNvSpPr/>
          <p:nvPr/>
        </p:nvSpPr>
        <p:spPr>
          <a:xfrm>
            <a:off x="751331" y="1159763"/>
            <a:ext cx="7516368" cy="34884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1331" y="845819"/>
            <a:ext cx="7891780" cy="3175"/>
          </a:xfrm>
          <a:custGeom>
            <a:avLst/>
            <a:gdLst/>
            <a:ahLst/>
            <a:cxnLst/>
            <a:rect l="l" t="t" r="r" b="b"/>
            <a:pathLst>
              <a:path w="7891780" h="3175">
                <a:moveTo>
                  <a:pt x="0" y="0"/>
                </a:moveTo>
                <a:lnTo>
                  <a:pt x="7891399" y="3175"/>
                </a:lnTo>
              </a:path>
            </a:pathLst>
          </a:custGeom>
          <a:ln w="9144">
            <a:solidFill>
              <a:srgbClr val="E36C09"/>
            </a:solidFill>
          </a:ln>
        </p:spPr>
        <p:txBody>
          <a:bodyPr wrap="square" lIns="0" tIns="0" rIns="0" bIns="0" rtlCol="0"/>
          <a:lstStyle/>
          <a:p>
            <a:endParaRPr/>
          </a:p>
        </p:txBody>
      </p:sp>
      <p:sp>
        <p:nvSpPr>
          <p:cNvPr id="4" name="object 4"/>
          <p:cNvSpPr/>
          <p:nvPr/>
        </p:nvSpPr>
        <p:spPr>
          <a:xfrm>
            <a:off x="597408" y="381000"/>
            <a:ext cx="1301750" cy="429895"/>
          </a:xfrm>
          <a:custGeom>
            <a:avLst/>
            <a:gdLst/>
            <a:ahLst/>
            <a:cxnLst/>
            <a:rect l="l" t="t" r="r" b="b"/>
            <a:pathLst>
              <a:path w="1301750" h="429895">
                <a:moveTo>
                  <a:pt x="0" y="429767"/>
                </a:moveTo>
                <a:lnTo>
                  <a:pt x="1301496" y="429767"/>
                </a:lnTo>
                <a:lnTo>
                  <a:pt x="1301496" y="0"/>
                </a:lnTo>
                <a:lnTo>
                  <a:pt x="0" y="0"/>
                </a:lnTo>
                <a:lnTo>
                  <a:pt x="0" y="429767"/>
                </a:lnTo>
                <a:close/>
              </a:path>
            </a:pathLst>
          </a:custGeom>
          <a:solidFill>
            <a:srgbClr val="FF6600"/>
          </a:solidFill>
        </p:spPr>
        <p:txBody>
          <a:bodyPr wrap="square" lIns="0" tIns="0" rIns="0" bIns="0" rtlCol="0"/>
          <a:lstStyle/>
          <a:p>
            <a:endParaRPr/>
          </a:p>
        </p:txBody>
      </p:sp>
      <p:sp>
        <p:nvSpPr>
          <p:cNvPr id="5" name="object 5"/>
          <p:cNvSpPr txBox="1">
            <a:spLocks noGrp="1"/>
          </p:cNvSpPr>
          <p:nvPr>
            <p:ph type="title"/>
          </p:nvPr>
        </p:nvSpPr>
        <p:spPr>
          <a:xfrm>
            <a:off x="706932" y="452373"/>
            <a:ext cx="1080135" cy="269240"/>
          </a:xfrm>
          <a:prstGeom prst="rect">
            <a:avLst/>
          </a:prstGeom>
        </p:spPr>
        <p:txBody>
          <a:bodyPr vert="horz" wrap="square" lIns="0" tIns="12065" rIns="0" bIns="0" rtlCol="0">
            <a:spAutoFit/>
          </a:bodyPr>
          <a:lstStyle/>
          <a:p>
            <a:pPr marL="12700">
              <a:lnSpc>
                <a:spcPct val="100000"/>
              </a:lnSpc>
              <a:spcBef>
                <a:spcPts val="95"/>
              </a:spcBef>
            </a:pPr>
            <a:r>
              <a:rPr sz="1600" b="0" spc="-5" dirty="0">
                <a:solidFill>
                  <a:srgbClr val="FFFFFF"/>
                </a:solidFill>
                <a:latin typeface="Calibri"/>
                <a:cs typeface="Calibri"/>
              </a:rPr>
              <a:t>Al</a:t>
            </a:r>
            <a:r>
              <a:rPr sz="1600" b="0" spc="-35" dirty="0">
                <a:solidFill>
                  <a:srgbClr val="FFFFFF"/>
                </a:solidFill>
                <a:latin typeface="Calibri"/>
                <a:cs typeface="Calibri"/>
              </a:rPr>
              <a:t>e</a:t>
            </a:r>
            <a:r>
              <a:rPr sz="1600" b="0" spc="-5" dirty="0">
                <a:solidFill>
                  <a:srgbClr val="FFFFFF"/>
                </a:solidFill>
                <a:latin typeface="Calibri"/>
                <a:cs typeface="Calibri"/>
              </a:rPr>
              <a:t>xN</a:t>
            </a:r>
            <a:r>
              <a:rPr sz="1600" b="0" spc="-20" dirty="0">
                <a:solidFill>
                  <a:srgbClr val="FFFFFF"/>
                </a:solidFill>
                <a:latin typeface="Calibri"/>
                <a:cs typeface="Calibri"/>
              </a:rPr>
              <a:t>e</a:t>
            </a:r>
            <a:r>
              <a:rPr sz="1600" b="0" dirty="0">
                <a:solidFill>
                  <a:srgbClr val="FFFFFF"/>
                </a:solidFill>
                <a:latin typeface="Calibri"/>
                <a:cs typeface="Calibri"/>
              </a:rPr>
              <a:t>t</a:t>
            </a:r>
            <a:r>
              <a:rPr sz="1600" b="0" spc="-5" dirty="0">
                <a:solidFill>
                  <a:srgbClr val="FFFFFF"/>
                </a:solidFill>
                <a:latin typeface="宋体"/>
                <a:cs typeface="宋体"/>
              </a:rPr>
              <a:t>结构</a:t>
            </a:r>
            <a:endParaRPr sz="1600">
              <a:latin typeface="宋体"/>
              <a:cs typeface="宋体"/>
            </a:endParaRPr>
          </a:p>
        </p:txBody>
      </p:sp>
      <p:sp>
        <p:nvSpPr>
          <p:cNvPr id="6" name="object 6"/>
          <p:cNvSpPr/>
          <p:nvPr/>
        </p:nvSpPr>
        <p:spPr>
          <a:xfrm>
            <a:off x="751331" y="1197863"/>
            <a:ext cx="7446264" cy="294436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51331" y="845819"/>
            <a:ext cx="7891780" cy="3175"/>
          </a:xfrm>
          <a:custGeom>
            <a:avLst/>
            <a:gdLst/>
            <a:ahLst/>
            <a:cxnLst/>
            <a:rect l="l" t="t" r="r" b="b"/>
            <a:pathLst>
              <a:path w="7891780" h="3175">
                <a:moveTo>
                  <a:pt x="0" y="0"/>
                </a:moveTo>
                <a:lnTo>
                  <a:pt x="7891399" y="3175"/>
                </a:lnTo>
              </a:path>
            </a:pathLst>
          </a:custGeom>
          <a:ln w="9144">
            <a:solidFill>
              <a:srgbClr val="E36C09"/>
            </a:solidFill>
          </a:ln>
        </p:spPr>
        <p:txBody>
          <a:bodyPr wrap="square" lIns="0" tIns="0" rIns="0" bIns="0" rtlCol="0"/>
          <a:lstStyle/>
          <a:p>
            <a:endParaRPr/>
          </a:p>
        </p:txBody>
      </p:sp>
      <p:sp>
        <p:nvSpPr>
          <p:cNvPr id="4" name="object 4"/>
          <p:cNvSpPr/>
          <p:nvPr/>
        </p:nvSpPr>
        <p:spPr>
          <a:xfrm>
            <a:off x="597408" y="381000"/>
            <a:ext cx="1301750" cy="429895"/>
          </a:xfrm>
          <a:custGeom>
            <a:avLst/>
            <a:gdLst/>
            <a:ahLst/>
            <a:cxnLst/>
            <a:rect l="l" t="t" r="r" b="b"/>
            <a:pathLst>
              <a:path w="1301750" h="429895">
                <a:moveTo>
                  <a:pt x="0" y="429767"/>
                </a:moveTo>
                <a:lnTo>
                  <a:pt x="1301496" y="429767"/>
                </a:lnTo>
                <a:lnTo>
                  <a:pt x="1301496" y="0"/>
                </a:lnTo>
                <a:lnTo>
                  <a:pt x="0" y="0"/>
                </a:lnTo>
                <a:lnTo>
                  <a:pt x="0" y="429767"/>
                </a:lnTo>
                <a:close/>
              </a:path>
            </a:pathLst>
          </a:custGeom>
          <a:solidFill>
            <a:srgbClr val="FF6600"/>
          </a:solidFill>
        </p:spPr>
        <p:txBody>
          <a:bodyPr wrap="square" lIns="0" tIns="0" rIns="0" bIns="0" rtlCol="0"/>
          <a:lstStyle/>
          <a:p>
            <a:endParaRPr/>
          </a:p>
        </p:txBody>
      </p:sp>
      <p:sp>
        <p:nvSpPr>
          <p:cNvPr id="5" name="object 5"/>
          <p:cNvSpPr txBox="1">
            <a:spLocks noGrp="1"/>
          </p:cNvSpPr>
          <p:nvPr>
            <p:ph type="title"/>
          </p:nvPr>
        </p:nvSpPr>
        <p:spPr>
          <a:xfrm>
            <a:off x="706932" y="452373"/>
            <a:ext cx="1080135" cy="269240"/>
          </a:xfrm>
          <a:prstGeom prst="rect">
            <a:avLst/>
          </a:prstGeom>
        </p:spPr>
        <p:txBody>
          <a:bodyPr vert="horz" wrap="square" lIns="0" tIns="12065" rIns="0" bIns="0" rtlCol="0">
            <a:spAutoFit/>
          </a:bodyPr>
          <a:lstStyle/>
          <a:p>
            <a:pPr marL="12700">
              <a:lnSpc>
                <a:spcPct val="100000"/>
              </a:lnSpc>
              <a:spcBef>
                <a:spcPts val="95"/>
              </a:spcBef>
            </a:pPr>
            <a:r>
              <a:rPr sz="1600" b="0" spc="-5" dirty="0">
                <a:solidFill>
                  <a:srgbClr val="FFFFFF"/>
                </a:solidFill>
                <a:latin typeface="Calibri"/>
                <a:cs typeface="Calibri"/>
              </a:rPr>
              <a:t>Al</a:t>
            </a:r>
            <a:r>
              <a:rPr sz="1600" b="0" spc="-35" dirty="0">
                <a:solidFill>
                  <a:srgbClr val="FFFFFF"/>
                </a:solidFill>
                <a:latin typeface="Calibri"/>
                <a:cs typeface="Calibri"/>
              </a:rPr>
              <a:t>e</a:t>
            </a:r>
            <a:r>
              <a:rPr sz="1600" b="0" spc="-5" dirty="0">
                <a:solidFill>
                  <a:srgbClr val="FFFFFF"/>
                </a:solidFill>
                <a:latin typeface="Calibri"/>
                <a:cs typeface="Calibri"/>
              </a:rPr>
              <a:t>xN</a:t>
            </a:r>
            <a:r>
              <a:rPr sz="1600" b="0" spc="-20" dirty="0">
                <a:solidFill>
                  <a:srgbClr val="FFFFFF"/>
                </a:solidFill>
                <a:latin typeface="Calibri"/>
                <a:cs typeface="Calibri"/>
              </a:rPr>
              <a:t>e</a:t>
            </a:r>
            <a:r>
              <a:rPr sz="1600" b="0" dirty="0">
                <a:solidFill>
                  <a:srgbClr val="FFFFFF"/>
                </a:solidFill>
                <a:latin typeface="Calibri"/>
                <a:cs typeface="Calibri"/>
              </a:rPr>
              <a:t>t</a:t>
            </a:r>
            <a:r>
              <a:rPr sz="1600" b="0" spc="-5" dirty="0">
                <a:solidFill>
                  <a:srgbClr val="FFFFFF"/>
                </a:solidFill>
                <a:latin typeface="宋体"/>
                <a:cs typeface="宋体"/>
              </a:rPr>
              <a:t>结构</a:t>
            </a:r>
            <a:endParaRPr sz="1600">
              <a:latin typeface="宋体"/>
              <a:cs typeface="宋体"/>
            </a:endParaRPr>
          </a:p>
        </p:txBody>
      </p:sp>
      <p:sp>
        <p:nvSpPr>
          <p:cNvPr id="6" name="object 6"/>
          <p:cNvSpPr/>
          <p:nvPr/>
        </p:nvSpPr>
        <p:spPr>
          <a:xfrm>
            <a:off x="699516" y="926591"/>
            <a:ext cx="6775704" cy="377647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68196" y="847407"/>
            <a:ext cx="7079615" cy="0"/>
          </a:xfrm>
          <a:custGeom>
            <a:avLst/>
            <a:gdLst/>
            <a:ahLst/>
            <a:cxnLst/>
            <a:rect l="l" t="t" r="r" b="b"/>
            <a:pathLst>
              <a:path w="7079615">
                <a:moveTo>
                  <a:pt x="0" y="0"/>
                </a:moveTo>
                <a:lnTo>
                  <a:pt x="7079107" y="0"/>
                </a:lnTo>
              </a:path>
            </a:pathLst>
          </a:custGeom>
          <a:ln w="12319">
            <a:solidFill>
              <a:srgbClr val="E36C09"/>
            </a:solidFill>
          </a:ln>
        </p:spPr>
        <p:txBody>
          <a:bodyPr wrap="square" lIns="0" tIns="0" rIns="0" bIns="0" rtlCol="0"/>
          <a:lstStyle/>
          <a:p>
            <a:endParaRPr/>
          </a:p>
        </p:txBody>
      </p:sp>
      <p:sp>
        <p:nvSpPr>
          <p:cNvPr id="4" name="object 4"/>
          <p:cNvSpPr txBox="1">
            <a:spLocks noGrp="1"/>
          </p:cNvSpPr>
          <p:nvPr>
            <p:ph type="title"/>
          </p:nvPr>
        </p:nvSpPr>
        <p:spPr>
          <a:xfrm>
            <a:off x="597408" y="429768"/>
            <a:ext cx="970915" cy="417830"/>
          </a:xfrm>
          <a:prstGeom prst="rect">
            <a:avLst/>
          </a:prstGeom>
          <a:solidFill>
            <a:srgbClr val="FF6600"/>
          </a:solidFill>
        </p:spPr>
        <p:txBody>
          <a:bodyPr vert="horz" wrap="square" lIns="0" tIns="83820" rIns="0" bIns="0" rtlCol="0">
            <a:spAutoFit/>
          </a:bodyPr>
          <a:lstStyle/>
          <a:p>
            <a:pPr marL="98425">
              <a:lnSpc>
                <a:spcPct val="100000"/>
              </a:lnSpc>
              <a:spcBef>
                <a:spcPts val="660"/>
              </a:spcBef>
            </a:pPr>
            <a:r>
              <a:rPr sz="1600" b="0" spc="-35" dirty="0">
                <a:solidFill>
                  <a:srgbClr val="FFFFFF"/>
                </a:solidFill>
                <a:latin typeface="Calibri"/>
                <a:cs typeface="Calibri"/>
              </a:rPr>
              <a:t>V</a:t>
            </a:r>
            <a:r>
              <a:rPr sz="1600" b="0" spc="-5" dirty="0">
                <a:solidFill>
                  <a:srgbClr val="FFFFFF"/>
                </a:solidFill>
                <a:latin typeface="Calibri"/>
                <a:cs typeface="Calibri"/>
              </a:rPr>
              <a:t>GG</a:t>
            </a:r>
            <a:r>
              <a:rPr sz="1600" b="0" spc="-5" dirty="0">
                <a:solidFill>
                  <a:srgbClr val="FFFFFF"/>
                </a:solidFill>
                <a:latin typeface="宋体"/>
                <a:cs typeface="宋体"/>
              </a:rPr>
              <a:t>网络</a:t>
            </a:r>
            <a:endParaRPr sz="1600">
              <a:latin typeface="宋体"/>
              <a:cs typeface="宋体"/>
            </a:endParaRPr>
          </a:p>
        </p:txBody>
      </p:sp>
      <p:sp>
        <p:nvSpPr>
          <p:cNvPr id="5" name="object 5"/>
          <p:cNvSpPr txBox="1"/>
          <p:nvPr/>
        </p:nvSpPr>
        <p:spPr>
          <a:xfrm>
            <a:off x="675843" y="1352550"/>
            <a:ext cx="7851140" cy="848994"/>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sz="1800" spc="-30" dirty="0">
                <a:latin typeface="Calibri"/>
                <a:cs typeface="Calibri"/>
              </a:rPr>
              <a:t>V</a:t>
            </a:r>
            <a:r>
              <a:rPr sz="1800" dirty="0">
                <a:latin typeface="Calibri"/>
                <a:cs typeface="Calibri"/>
              </a:rPr>
              <a:t>G</a:t>
            </a:r>
            <a:r>
              <a:rPr sz="1800" spc="0" dirty="0">
                <a:latin typeface="Calibri"/>
                <a:cs typeface="Calibri"/>
              </a:rPr>
              <a:t>G</a:t>
            </a:r>
            <a:r>
              <a:rPr sz="1800" dirty="0">
                <a:latin typeface="宋体"/>
                <a:cs typeface="宋体"/>
              </a:rPr>
              <a:t>是</a:t>
            </a:r>
            <a:r>
              <a:rPr sz="1800" spc="-5" dirty="0">
                <a:latin typeface="Calibri"/>
                <a:cs typeface="Calibri"/>
              </a:rPr>
              <a:t>5</a:t>
            </a:r>
            <a:r>
              <a:rPr sz="1800" dirty="0">
                <a:latin typeface="宋体"/>
                <a:cs typeface="宋体"/>
              </a:rPr>
              <a:t>个</a:t>
            </a:r>
            <a:r>
              <a:rPr sz="1800" dirty="0">
                <a:latin typeface="Calibri"/>
                <a:cs typeface="Calibri"/>
              </a:rPr>
              <a:t>g</a:t>
            </a:r>
            <a:r>
              <a:rPr sz="1800" spc="-25" dirty="0">
                <a:latin typeface="Calibri"/>
                <a:cs typeface="Calibri"/>
              </a:rPr>
              <a:t>r</a:t>
            </a:r>
            <a:r>
              <a:rPr sz="1800" spc="-5" dirty="0">
                <a:latin typeface="Calibri"/>
                <a:cs typeface="Calibri"/>
              </a:rPr>
              <a:t>ou</a:t>
            </a:r>
            <a:r>
              <a:rPr sz="1800" spc="0" dirty="0">
                <a:latin typeface="Calibri"/>
                <a:cs typeface="Calibri"/>
              </a:rPr>
              <a:t>p</a:t>
            </a:r>
            <a:r>
              <a:rPr sz="1800" dirty="0">
                <a:latin typeface="宋体"/>
                <a:cs typeface="宋体"/>
              </a:rPr>
              <a:t>的卷积、</a:t>
            </a:r>
            <a:r>
              <a:rPr sz="1800" spc="-5" dirty="0">
                <a:latin typeface="Calibri"/>
                <a:cs typeface="Calibri"/>
              </a:rPr>
              <a:t>2</a:t>
            </a:r>
            <a:r>
              <a:rPr sz="1800" dirty="0">
                <a:latin typeface="宋体"/>
                <a:cs typeface="宋体"/>
              </a:rPr>
              <a:t>层全连接层用于提取图像特征</a:t>
            </a:r>
            <a:r>
              <a:rPr sz="1800" spc="0" dirty="0">
                <a:latin typeface="宋体"/>
                <a:cs typeface="宋体"/>
              </a:rPr>
              <a:t>、</a:t>
            </a:r>
            <a:r>
              <a:rPr sz="1800" spc="-5" dirty="0">
                <a:latin typeface="Calibri"/>
                <a:cs typeface="Calibri"/>
              </a:rPr>
              <a:t>1</a:t>
            </a:r>
            <a:r>
              <a:rPr sz="1800" dirty="0">
                <a:latin typeface="宋体"/>
                <a:cs typeface="宋体"/>
              </a:rPr>
              <a:t>层全连接层用于 分类特征。根据前</a:t>
            </a:r>
            <a:r>
              <a:rPr sz="1800" spc="-5" dirty="0">
                <a:latin typeface="Calibri"/>
                <a:cs typeface="Calibri"/>
              </a:rPr>
              <a:t>5</a:t>
            </a:r>
            <a:r>
              <a:rPr sz="1800" dirty="0">
                <a:latin typeface="宋体"/>
                <a:cs typeface="宋体"/>
              </a:rPr>
              <a:t>个卷积层组每个组中的不同配置，卷积层数从</a:t>
            </a:r>
            <a:r>
              <a:rPr sz="1800" spc="-5" dirty="0">
                <a:latin typeface="Calibri"/>
                <a:cs typeface="Calibri"/>
              </a:rPr>
              <a:t>8</a:t>
            </a:r>
            <a:r>
              <a:rPr sz="1800" dirty="0">
                <a:latin typeface="宋体"/>
                <a:cs typeface="宋体"/>
              </a:rPr>
              <a:t>到</a:t>
            </a:r>
            <a:r>
              <a:rPr sz="1800" spc="-5" dirty="0">
                <a:latin typeface="Calibri"/>
                <a:cs typeface="Calibri"/>
              </a:rPr>
              <a:t>16</a:t>
            </a:r>
            <a:r>
              <a:rPr sz="1800" dirty="0">
                <a:latin typeface="宋体"/>
                <a:cs typeface="宋体"/>
              </a:rPr>
              <a:t>递 </a:t>
            </a:r>
            <a:r>
              <a:rPr sz="1800" spc="-5" dirty="0">
                <a:latin typeface="宋体"/>
                <a:cs typeface="宋体"/>
              </a:rPr>
              <a:t>增，网络结构如下图所示。</a:t>
            </a:r>
            <a:endParaRPr sz="1800">
              <a:latin typeface="宋体"/>
              <a:cs typeface="宋体"/>
            </a:endParaRPr>
          </a:p>
        </p:txBody>
      </p:sp>
      <p:sp>
        <p:nvSpPr>
          <p:cNvPr id="6" name="object 6"/>
          <p:cNvSpPr/>
          <p:nvPr/>
        </p:nvSpPr>
        <p:spPr>
          <a:xfrm>
            <a:off x="2156460" y="2523744"/>
            <a:ext cx="3601212" cy="211531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82139" y="847407"/>
            <a:ext cx="6765290" cy="0"/>
          </a:xfrm>
          <a:custGeom>
            <a:avLst/>
            <a:gdLst/>
            <a:ahLst/>
            <a:cxnLst/>
            <a:rect l="l" t="t" r="r" b="b"/>
            <a:pathLst>
              <a:path w="6765290">
                <a:moveTo>
                  <a:pt x="0" y="0"/>
                </a:moveTo>
                <a:lnTo>
                  <a:pt x="6765163" y="0"/>
                </a:lnTo>
              </a:path>
            </a:pathLst>
          </a:custGeom>
          <a:ln w="12319">
            <a:solidFill>
              <a:srgbClr val="E36C09"/>
            </a:solidFill>
          </a:ln>
        </p:spPr>
        <p:txBody>
          <a:bodyPr wrap="square" lIns="0" tIns="0" rIns="0" bIns="0" rtlCol="0"/>
          <a:lstStyle/>
          <a:p>
            <a:endParaRPr/>
          </a:p>
        </p:txBody>
      </p:sp>
      <p:sp>
        <p:nvSpPr>
          <p:cNvPr id="4" name="object 4"/>
          <p:cNvSpPr txBox="1">
            <a:spLocks noGrp="1"/>
          </p:cNvSpPr>
          <p:nvPr>
            <p:ph type="title"/>
          </p:nvPr>
        </p:nvSpPr>
        <p:spPr>
          <a:xfrm>
            <a:off x="597408" y="429768"/>
            <a:ext cx="1285240" cy="417830"/>
          </a:xfrm>
          <a:prstGeom prst="rect">
            <a:avLst/>
          </a:prstGeom>
          <a:solidFill>
            <a:srgbClr val="FF6600"/>
          </a:solidFill>
        </p:spPr>
        <p:txBody>
          <a:bodyPr vert="horz" wrap="square" lIns="0" tIns="83820" rIns="0" bIns="0" rtlCol="0">
            <a:spAutoFit/>
          </a:bodyPr>
          <a:lstStyle/>
          <a:p>
            <a:pPr marL="153670">
              <a:lnSpc>
                <a:spcPct val="100000"/>
              </a:lnSpc>
              <a:spcBef>
                <a:spcPts val="660"/>
              </a:spcBef>
            </a:pPr>
            <a:r>
              <a:rPr sz="1600" b="0" spc="-35" dirty="0">
                <a:solidFill>
                  <a:srgbClr val="FFFFFF"/>
                </a:solidFill>
                <a:latin typeface="Calibri"/>
                <a:cs typeface="Calibri"/>
              </a:rPr>
              <a:t>V</a:t>
            </a:r>
            <a:r>
              <a:rPr sz="1600" b="0" spc="-5" dirty="0">
                <a:solidFill>
                  <a:srgbClr val="FFFFFF"/>
                </a:solidFill>
                <a:latin typeface="Calibri"/>
                <a:cs typeface="Calibri"/>
              </a:rPr>
              <a:t>GG1</a:t>
            </a:r>
            <a:r>
              <a:rPr sz="1600" b="0" spc="-15" dirty="0">
                <a:solidFill>
                  <a:srgbClr val="FFFFFF"/>
                </a:solidFill>
                <a:latin typeface="Calibri"/>
                <a:cs typeface="Calibri"/>
              </a:rPr>
              <a:t>6</a:t>
            </a:r>
            <a:r>
              <a:rPr sz="1600" b="0" spc="-5" dirty="0">
                <a:solidFill>
                  <a:srgbClr val="FFFFFF"/>
                </a:solidFill>
                <a:latin typeface="宋体"/>
                <a:cs typeface="宋体"/>
              </a:rPr>
              <a:t>网络</a:t>
            </a:r>
            <a:endParaRPr sz="1600">
              <a:latin typeface="宋体"/>
              <a:cs typeface="宋体"/>
            </a:endParaRPr>
          </a:p>
        </p:txBody>
      </p:sp>
      <p:sp>
        <p:nvSpPr>
          <p:cNvPr id="5" name="object 5"/>
          <p:cNvSpPr/>
          <p:nvPr/>
        </p:nvSpPr>
        <p:spPr>
          <a:xfrm>
            <a:off x="699516" y="1123188"/>
            <a:ext cx="4328159" cy="170688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137403" y="891540"/>
            <a:ext cx="3432047" cy="374599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967739" y="3227832"/>
            <a:ext cx="3852672" cy="106680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98904" y="847407"/>
            <a:ext cx="6748780" cy="0"/>
          </a:xfrm>
          <a:custGeom>
            <a:avLst/>
            <a:gdLst/>
            <a:ahLst/>
            <a:cxnLst/>
            <a:rect l="l" t="t" r="r" b="b"/>
            <a:pathLst>
              <a:path w="6748780">
                <a:moveTo>
                  <a:pt x="0" y="0"/>
                </a:moveTo>
                <a:lnTo>
                  <a:pt x="6748399" y="0"/>
                </a:lnTo>
              </a:path>
            </a:pathLst>
          </a:custGeom>
          <a:ln w="12319">
            <a:solidFill>
              <a:srgbClr val="E36C09"/>
            </a:solidFill>
          </a:ln>
        </p:spPr>
        <p:txBody>
          <a:bodyPr wrap="square" lIns="0" tIns="0" rIns="0" bIns="0" rtlCol="0"/>
          <a:lstStyle/>
          <a:p>
            <a:endParaRPr/>
          </a:p>
        </p:txBody>
      </p:sp>
      <p:sp>
        <p:nvSpPr>
          <p:cNvPr id="4" name="object 4"/>
          <p:cNvSpPr txBox="1">
            <a:spLocks noGrp="1"/>
          </p:cNvSpPr>
          <p:nvPr>
            <p:ph type="title"/>
          </p:nvPr>
        </p:nvSpPr>
        <p:spPr>
          <a:xfrm>
            <a:off x="597408" y="429768"/>
            <a:ext cx="1301750" cy="417830"/>
          </a:xfrm>
          <a:prstGeom prst="rect">
            <a:avLst/>
          </a:prstGeom>
          <a:solidFill>
            <a:srgbClr val="FF6600"/>
          </a:solidFill>
        </p:spPr>
        <p:txBody>
          <a:bodyPr vert="horz" wrap="square" lIns="0" tIns="81280" rIns="0" bIns="0" rtlCol="0">
            <a:spAutoFit/>
          </a:bodyPr>
          <a:lstStyle/>
          <a:p>
            <a:pPr marL="114300">
              <a:lnSpc>
                <a:spcPct val="100000"/>
              </a:lnSpc>
              <a:spcBef>
                <a:spcPts val="640"/>
              </a:spcBef>
            </a:pPr>
            <a:r>
              <a:rPr sz="1600" b="0" spc="-5" dirty="0">
                <a:solidFill>
                  <a:srgbClr val="FFFFFF"/>
                </a:solidFill>
                <a:latin typeface="Calibri"/>
                <a:cs typeface="Calibri"/>
              </a:rPr>
              <a:t>GoogleLeNet</a:t>
            </a:r>
            <a:endParaRPr sz="1600">
              <a:latin typeface="Calibri"/>
              <a:cs typeface="Calibri"/>
            </a:endParaRPr>
          </a:p>
        </p:txBody>
      </p:sp>
      <p:sp>
        <p:nvSpPr>
          <p:cNvPr id="5" name="object 5"/>
          <p:cNvSpPr txBox="1"/>
          <p:nvPr/>
        </p:nvSpPr>
        <p:spPr>
          <a:xfrm>
            <a:off x="261620" y="995346"/>
            <a:ext cx="2476500" cy="2599690"/>
          </a:xfrm>
          <a:prstGeom prst="rect">
            <a:avLst/>
          </a:prstGeom>
        </p:spPr>
        <p:txBody>
          <a:bodyPr vert="horz" wrap="square" lIns="0" tIns="22860" rIns="0" bIns="0" rtlCol="0">
            <a:spAutoFit/>
          </a:bodyPr>
          <a:lstStyle/>
          <a:p>
            <a:pPr marL="355600" marR="5080" indent="-342900">
              <a:lnSpc>
                <a:spcPct val="101299"/>
              </a:lnSpc>
              <a:spcBef>
                <a:spcPts val="180"/>
              </a:spcBef>
              <a:buFont typeface="Arial"/>
              <a:buChar char="•"/>
              <a:tabLst>
                <a:tab pos="354965" algn="l"/>
                <a:tab pos="355600" algn="l"/>
              </a:tabLst>
            </a:pPr>
            <a:r>
              <a:rPr sz="1400" spc="-5" dirty="0">
                <a:latin typeface="Calibri"/>
                <a:cs typeface="Calibri"/>
              </a:rPr>
              <a:t>GoogleLeNet</a:t>
            </a:r>
            <a:r>
              <a:rPr sz="1400" dirty="0">
                <a:latin typeface="宋体"/>
                <a:cs typeface="宋体"/>
              </a:rPr>
              <a:t>使用了一种网 中网的结构，即原来的结 点也是一个网络。用了 </a:t>
            </a:r>
            <a:r>
              <a:rPr sz="1400" spc="-10" dirty="0">
                <a:latin typeface="Calibri"/>
                <a:cs typeface="Calibri"/>
              </a:rPr>
              <a:t>Inc</a:t>
            </a:r>
            <a:r>
              <a:rPr sz="1400" dirty="0">
                <a:latin typeface="Calibri"/>
                <a:cs typeface="Calibri"/>
              </a:rPr>
              <a:t>e</a:t>
            </a:r>
            <a:r>
              <a:rPr sz="1400" spc="-10" dirty="0">
                <a:latin typeface="Calibri"/>
                <a:cs typeface="Calibri"/>
              </a:rPr>
              <a:t>p</a:t>
            </a:r>
            <a:r>
              <a:rPr sz="1400" dirty="0">
                <a:latin typeface="Calibri"/>
                <a:cs typeface="Calibri"/>
              </a:rPr>
              <a:t>tio</a:t>
            </a:r>
            <a:r>
              <a:rPr sz="1400" spc="-5" dirty="0">
                <a:latin typeface="Calibri"/>
                <a:cs typeface="Calibri"/>
              </a:rPr>
              <a:t>n</a:t>
            </a:r>
            <a:r>
              <a:rPr sz="1400" dirty="0">
                <a:latin typeface="宋体"/>
                <a:cs typeface="宋体"/>
              </a:rPr>
              <a:t>之后整个网络结构 的宽度和深度都可扩大，  能够带来较大的性能提升</a:t>
            </a:r>
            <a:endParaRPr sz="1400">
              <a:latin typeface="宋体"/>
              <a:cs typeface="宋体"/>
            </a:endParaRPr>
          </a:p>
          <a:p>
            <a:pPr marL="355600" marR="92710">
              <a:lnSpc>
                <a:spcPct val="98700"/>
              </a:lnSpc>
              <a:spcBef>
                <a:spcPts val="20"/>
              </a:spcBef>
            </a:pPr>
            <a:r>
              <a:rPr sz="1400" dirty="0">
                <a:latin typeface="宋体"/>
                <a:cs typeface="宋体"/>
              </a:rPr>
              <a:t>。主要思想是普通卷积层 只做一次卷积得到一组特 征映射。最后的全连接层 被替换为一个全局平均池 化层，直接通过</a:t>
            </a:r>
            <a:r>
              <a:rPr sz="1400" spc="-5" dirty="0">
                <a:latin typeface="Calibri"/>
                <a:cs typeface="Calibri"/>
              </a:rPr>
              <a:t>Softm</a:t>
            </a:r>
            <a:r>
              <a:rPr sz="1400" spc="-15" dirty="0">
                <a:latin typeface="Calibri"/>
                <a:cs typeface="Calibri"/>
              </a:rPr>
              <a:t>a</a:t>
            </a:r>
            <a:r>
              <a:rPr sz="1400" dirty="0">
                <a:latin typeface="Calibri"/>
                <a:cs typeface="Calibri"/>
              </a:rPr>
              <a:t>x</a:t>
            </a:r>
            <a:r>
              <a:rPr sz="1400" dirty="0">
                <a:latin typeface="宋体"/>
                <a:cs typeface="宋体"/>
              </a:rPr>
              <a:t>来 计算</a:t>
            </a:r>
            <a:r>
              <a:rPr sz="1400" dirty="0">
                <a:latin typeface="Calibri"/>
                <a:cs typeface="Calibri"/>
              </a:rPr>
              <a:t>loss</a:t>
            </a:r>
            <a:r>
              <a:rPr sz="1400" spc="0" dirty="0">
                <a:latin typeface="宋体"/>
                <a:cs typeface="宋体"/>
              </a:rPr>
              <a:t>。</a:t>
            </a:r>
            <a:endParaRPr sz="1400">
              <a:latin typeface="宋体"/>
              <a:cs typeface="宋体"/>
            </a:endParaRPr>
          </a:p>
        </p:txBody>
      </p:sp>
      <p:sp>
        <p:nvSpPr>
          <p:cNvPr id="6" name="object 6"/>
          <p:cNvSpPr/>
          <p:nvPr/>
        </p:nvSpPr>
        <p:spPr>
          <a:xfrm>
            <a:off x="2994660" y="1225296"/>
            <a:ext cx="5768340" cy="2897123"/>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898904" y="847407"/>
            <a:ext cx="6748780" cy="0"/>
          </a:xfrm>
          <a:custGeom>
            <a:avLst/>
            <a:gdLst/>
            <a:ahLst/>
            <a:cxnLst/>
            <a:rect l="l" t="t" r="r" b="b"/>
            <a:pathLst>
              <a:path w="6748780">
                <a:moveTo>
                  <a:pt x="0" y="0"/>
                </a:moveTo>
                <a:lnTo>
                  <a:pt x="6748399" y="0"/>
                </a:lnTo>
              </a:path>
            </a:pathLst>
          </a:custGeom>
          <a:ln w="12319">
            <a:solidFill>
              <a:srgbClr val="E36C09"/>
            </a:solidFill>
          </a:ln>
        </p:spPr>
        <p:txBody>
          <a:bodyPr wrap="square" lIns="0" tIns="0" rIns="0" bIns="0" rtlCol="0"/>
          <a:lstStyle/>
          <a:p>
            <a:endParaRPr/>
          </a:p>
        </p:txBody>
      </p:sp>
      <p:sp>
        <p:nvSpPr>
          <p:cNvPr id="4" name="object 4"/>
          <p:cNvSpPr txBox="1">
            <a:spLocks noGrp="1"/>
          </p:cNvSpPr>
          <p:nvPr>
            <p:ph type="title"/>
          </p:nvPr>
        </p:nvSpPr>
        <p:spPr>
          <a:xfrm>
            <a:off x="597408" y="429768"/>
            <a:ext cx="1301750" cy="417830"/>
          </a:xfrm>
          <a:prstGeom prst="rect">
            <a:avLst/>
          </a:prstGeom>
          <a:solidFill>
            <a:srgbClr val="FF6600"/>
          </a:solidFill>
        </p:spPr>
        <p:txBody>
          <a:bodyPr vert="horz" wrap="square" lIns="0" tIns="81280" rIns="0" bIns="0" rtlCol="0">
            <a:spAutoFit/>
          </a:bodyPr>
          <a:lstStyle/>
          <a:p>
            <a:pPr marL="114300">
              <a:lnSpc>
                <a:spcPct val="100000"/>
              </a:lnSpc>
              <a:spcBef>
                <a:spcPts val="640"/>
              </a:spcBef>
            </a:pPr>
            <a:r>
              <a:rPr sz="1600" b="0" spc="-5" dirty="0">
                <a:solidFill>
                  <a:srgbClr val="FFFFFF"/>
                </a:solidFill>
                <a:latin typeface="Calibri"/>
                <a:cs typeface="Calibri"/>
              </a:rPr>
              <a:t>GoogleLeNet</a:t>
            </a:r>
            <a:endParaRPr sz="1600">
              <a:latin typeface="Calibri"/>
              <a:cs typeface="Calibri"/>
            </a:endParaRPr>
          </a:p>
        </p:txBody>
      </p:sp>
      <p:sp>
        <p:nvSpPr>
          <p:cNvPr id="5" name="object 5"/>
          <p:cNvSpPr txBox="1"/>
          <p:nvPr/>
        </p:nvSpPr>
        <p:spPr>
          <a:xfrm>
            <a:off x="341477" y="1012647"/>
            <a:ext cx="7875270" cy="848994"/>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sz="1800" spc="-5" dirty="0">
                <a:latin typeface="Calibri"/>
                <a:cs typeface="Calibri"/>
              </a:rPr>
              <a:t>GoogleLeNet</a:t>
            </a:r>
            <a:r>
              <a:rPr sz="1800" spc="-5" dirty="0">
                <a:latin typeface="宋体"/>
                <a:cs typeface="宋体"/>
              </a:rPr>
              <a:t>使用了一种名</a:t>
            </a:r>
            <a:r>
              <a:rPr sz="1800" dirty="0">
                <a:latin typeface="宋体"/>
                <a:cs typeface="宋体"/>
              </a:rPr>
              <a:t>为</a:t>
            </a:r>
            <a:r>
              <a:rPr sz="1800" spc="-5" dirty="0">
                <a:latin typeface="Calibri"/>
                <a:cs typeface="Calibri"/>
              </a:rPr>
              <a:t>Inception</a:t>
            </a:r>
            <a:r>
              <a:rPr sz="1800" spc="-5" dirty="0">
                <a:latin typeface="宋体"/>
                <a:cs typeface="宋体"/>
              </a:rPr>
              <a:t>的结构，既保持网络结构的稀疏性，  </a:t>
            </a:r>
            <a:r>
              <a:rPr sz="1800" dirty="0">
                <a:latin typeface="宋体"/>
                <a:cs typeface="宋体"/>
              </a:rPr>
              <a:t>又不降低模型的计算性能</a:t>
            </a:r>
            <a:r>
              <a:rPr sz="1800" spc="0" dirty="0">
                <a:latin typeface="宋体"/>
                <a:cs typeface="宋体"/>
              </a:rPr>
              <a:t>。</a:t>
            </a:r>
            <a:r>
              <a:rPr sz="1800" dirty="0">
                <a:latin typeface="Calibri"/>
                <a:cs typeface="Calibri"/>
              </a:rPr>
              <a:t>In</a:t>
            </a:r>
            <a:r>
              <a:rPr sz="1800" spc="-10" dirty="0">
                <a:latin typeface="Calibri"/>
                <a:cs typeface="Calibri"/>
              </a:rPr>
              <a:t>c</a:t>
            </a:r>
            <a:r>
              <a:rPr sz="1800" dirty="0">
                <a:latin typeface="Calibri"/>
                <a:cs typeface="Calibri"/>
              </a:rPr>
              <a:t>e</a:t>
            </a:r>
            <a:r>
              <a:rPr sz="1800" spc="-5" dirty="0">
                <a:latin typeface="Calibri"/>
                <a:cs typeface="Calibri"/>
              </a:rPr>
              <a:t>p</a:t>
            </a:r>
            <a:r>
              <a:rPr sz="1800" dirty="0">
                <a:latin typeface="Calibri"/>
                <a:cs typeface="Calibri"/>
              </a:rPr>
              <a:t>t</a:t>
            </a:r>
            <a:r>
              <a:rPr sz="1800" spc="-10" dirty="0">
                <a:latin typeface="Calibri"/>
                <a:cs typeface="Calibri"/>
              </a:rPr>
              <a:t>i</a:t>
            </a:r>
            <a:r>
              <a:rPr sz="1800" spc="-5" dirty="0">
                <a:latin typeface="Calibri"/>
                <a:cs typeface="Calibri"/>
              </a:rPr>
              <a:t>o</a:t>
            </a:r>
            <a:r>
              <a:rPr sz="1800" dirty="0">
                <a:latin typeface="Calibri"/>
                <a:cs typeface="Calibri"/>
              </a:rPr>
              <a:t>n</a:t>
            </a:r>
            <a:r>
              <a:rPr sz="1800" dirty="0">
                <a:latin typeface="宋体"/>
                <a:cs typeface="宋体"/>
              </a:rPr>
              <a:t>结构对前一层网络的综合采用不同大小 的卷积核提取特征</a:t>
            </a:r>
            <a:r>
              <a:rPr sz="1800" spc="-10" dirty="0">
                <a:latin typeface="Calibri"/>
                <a:cs typeface="Calibri"/>
              </a:rPr>
              <a:t>,</a:t>
            </a:r>
            <a:r>
              <a:rPr sz="1800" dirty="0">
                <a:latin typeface="宋体"/>
                <a:cs typeface="宋体"/>
              </a:rPr>
              <a:t>并结合最大化池化进行特征融合</a:t>
            </a:r>
            <a:r>
              <a:rPr sz="1800" spc="0" dirty="0">
                <a:latin typeface="宋体"/>
                <a:cs typeface="宋体"/>
              </a:rPr>
              <a:t>，</a:t>
            </a:r>
            <a:r>
              <a:rPr sz="1800" dirty="0">
                <a:latin typeface="宋体"/>
                <a:cs typeface="宋体"/>
              </a:rPr>
              <a:t>如下图所示。</a:t>
            </a:r>
            <a:endParaRPr sz="1800">
              <a:latin typeface="宋体"/>
              <a:cs typeface="宋体"/>
            </a:endParaRPr>
          </a:p>
        </p:txBody>
      </p:sp>
      <p:sp>
        <p:nvSpPr>
          <p:cNvPr id="6" name="object 6"/>
          <p:cNvSpPr/>
          <p:nvPr/>
        </p:nvSpPr>
        <p:spPr>
          <a:xfrm>
            <a:off x="272795" y="2496311"/>
            <a:ext cx="4114800" cy="2133600"/>
          </a:xfrm>
          <a:prstGeom prst="rect">
            <a:avLst/>
          </a:prstGeom>
          <a:blipFill>
            <a:blip r:embed="rId2" cstate="print"/>
            <a:stretch>
              <a:fillRect/>
            </a:stretch>
          </a:blipFill>
        </p:spPr>
        <p:txBody>
          <a:bodyPr wrap="square" lIns="0" tIns="0" rIns="0" bIns="0" rtlCol="0"/>
          <a:lstStyle/>
          <a:p>
            <a:endParaRPr/>
          </a:p>
        </p:txBody>
      </p:sp>
      <p:sp>
        <p:nvSpPr>
          <p:cNvPr id="7" name="object 7"/>
          <p:cNvSpPr txBox="1">
            <a:spLocks noGrp="1"/>
          </p:cNvSpPr>
          <p:nvPr>
            <p:ph type="body" idx="1"/>
          </p:nvPr>
        </p:nvSpPr>
        <p:spPr>
          <a:prstGeom prst="rect">
            <a:avLst/>
          </a:prstGeom>
        </p:spPr>
        <p:txBody>
          <a:bodyPr vert="horz" wrap="square" lIns="0" tIns="13335" rIns="0" bIns="0" rtlCol="0">
            <a:spAutoFit/>
          </a:bodyPr>
          <a:lstStyle/>
          <a:p>
            <a:pPr marL="4866005" indent="-286385">
              <a:lnSpc>
                <a:spcPct val="100000"/>
              </a:lnSpc>
              <a:spcBef>
                <a:spcPts val="105"/>
              </a:spcBef>
              <a:buFont typeface="Wingdings"/>
              <a:buChar char=""/>
              <a:tabLst>
                <a:tab pos="4866005" algn="l"/>
                <a:tab pos="4866640" algn="l"/>
              </a:tabLst>
            </a:pPr>
            <a:r>
              <a:rPr spc="0" dirty="0"/>
              <a:t>在保证网络性</a:t>
            </a:r>
            <a:r>
              <a:rPr spc="-5" dirty="0"/>
              <a:t>能</a:t>
            </a:r>
            <a:r>
              <a:rPr spc="0" dirty="0"/>
              <a:t>的</a:t>
            </a:r>
            <a:r>
              <a:rPr spc="-5" dirty="0"/>
              <a:t>情</a:t>
            </a:r>
            <a:r>
              <a:rPr spc="0" dirty="0"/>
              <a:t>况</a:t>
            </a:r>
            <a:r>
              <a:rPr spc="-5" dirty="0"/>
              <a:t>下</a:t>
            </a:r>
            <a:r>
              <a:rPr spc="0" dirty="0"/>
              <a:t>极大</a:t>
            </a:r>
            <a:r>
              <a:rPr spc="-5" dirty="0"/>
              <a:t>幅</a:t>
            </a:r>
            <a:r>
              <a:rPr spc="0" dirty="0"/>
              <a:t>度</a:t>
            </a:r>
            <a:r>
              <a:rPr spc="-5" dirty="0"/>
              <a:t>的</a:t>
            </a:r>
            <a:r>
              <a:rPr spc="0" dirty="0"/>
              <a:t>节</a:t>
            </a:r>
            <a:r>
              <a:rPr spc="-5" dirty="0"/>
              <a:t>约</a:t>
            </a:r>
            <a:r>
              <a:rPr spc="0" dirty="0"/>
              <a:t>计</a:t>
            </a:r>
            <a:r>
              <a:rPr spc="-45" dirty="0"/>
              <a:t>算</a:t>
            </a:r>
            <a:r>
              <a:rPr spc="0" dirty="0"/>
              <a:t>成本</a:t>
            </a:r>
          </a:p>
          <a:p>
            <a:pPr marL="4566920">
              <a:lnSpc>
                <a:spcPct val="100000"/>
              </a:lnSpc>
              <a:spcBef>
                <a:spcPts val="35"/>
              </a:spcBef>
            </a:pPr>
            <a:endParaRPr sz="1000">
              <a:latin typeface="Times New Roman"/>
              <a:cs typeface="Times New Roman"/>
            </a:endParaRPr>
          </a:p>
          <a:p>
            <a:pPr marL="4579620" marR="5080">
              <a:lnSpc>
                <a:spcPct val="100000"/>
              </a:lnSpc>
            </a:pPr>
            <a:r>
              <a:rPr spc="0" dirty="0">
                <a:solidFill>
                  <a:srgbClr val="000000"/>
                </a:solidFill>
              </a:rPr>
              <a:t>假设网络有</a:t>
            </a:r>
            <a:r>
              <a:rPr dirty="0">
                <a:solidFill>
                  <a:srgbClr val="000000"/>
                </a:solidFill>
                <a:latin typeface="Calibri"/>
                <a:cs typeface="Calibri"/>
              </a:rPr>
              <a:t>28*28*192</a:t>
            </a:r>
            <a:r>
              <a:rPr spc="-10" dirty="0">
                <a:solidFill>
                  <a:srgbClr val="000000"/>
                </a:solidFill>
              </a:rPr>
              <a:t>的</a:t>
            </a:r>
            <a:r>
              <a:rPr spc="0" dirty="0">
                <a:solidFill>
                  <a:srgbClr val="000000"/>
                </a:solidFill>
              </a:rPr>
              <a:t>输</a:t>
            </a:r>
            <a:r>
              <a:rPr spc="-10" dirty="0">
                <a:solidFill>
                  <a:srgbClr val="000000"/>
                </a:solidFill>
              </a:rPr>
              <a:t>入</a:t>
            </a:r>
            <a:r>
              <a:rPr spc="0" dirty="0">
                <a:solidFill>
                  <a:srgbClr val="000000"/>
                </a:solidFill>
              </a:rPr>
              <a:t>，</a:t>
            </a:r>
            <a:r>
              <a:rPr spc="-10" dirty="0">
                <a:solidFill>
                  <a:srgbClr val="000000"/>
                </a:solidFill>
              </a:rPr>
              <a:t>使</a:t>
            </a:r>
            <a:r>
              <a:rPr dirty="0">
                <a:solidFill>
                  <a:srgbClr val="000000"/>
                </a:solidFill>
              </a:rPr>
              <a:t>用</a:t>
            </a:r>
            <a:r>
              <a:rPr spc="-5" dirty="0">
                <a:solidFill>
                  <a:srgbClr val="000000"/>
                </a:solidFill>
                <a:latin typeface="Calibri"/>
                <a:cs typeface="Calibri"/>
              </a:rPr>
              <a:t>32</a:t>
            </a:r>
            <a:r>
              <a:rPr spc="0" dirty="0">
                <a:solidFill>
                  <a:srgbClr val="000000"/>
                </a:solidFill>
              </a:rPr>
              <a:t>个</a:t>
            </a:r>
            <a:r>
              <a:rPr spc="-5" dirty="0">
                <a:solidFill>
                  <a:srgbClr val="000000"/>
                </a:solidFill>
                <a:latin typeface="Calibri"/>
                <a:cs typeface="Calibri"/>
              </a:rPr>
              <a:t>5*5*192</a:t>
            </a:r>
            <a:r>
              <a:rPr spc="0" dirty="0">
                <a:solidFill>
                  <a:srgbClr val="000000"/>
                </a:solidFill>
              </a:rPr>
              <a:t>的</a:t>
            </a:r>
            <a:r>
              <a:rPr spc="-10" dirty="0">
                <a:solidFill>
                  <a:srgbClr val="000000"/>
                </a:solidFill>
              </a:rPr>
              <a:t>卷积核对其</a:t>
            </a:r>
            <a:r>
              <a:rPr spc="0" dirty="0">
                <a:solidFill>
                  <a:srgbClr val="000000"/>
                </a:solidFill>
              </a:rPr>
              <a:t>进 行</a:t>
            </a:r>
            <a:r>
              <a:rPr spc="-5" dirty="0">
                <a:solidFill>
                  <a:srgbClr val="000000"/>
                </a:solidFill>
              </a:rPr>
              <a:t>卷</a:t>
            </a:r>
            <a:r>
              <a:rPr spc="0" dirty="0">
                <a:solidFill>
                  <a:srgbClr val="000000"/>
                </a:solidFill>
              </a:rPr>
              <a:t>积</a:t>
            </a:r>
            <a:r>
              <a:rPr spc="-5" dirty="0">
                <a:solidFill>
                  <a:srgbClr val="000000"/>
                </a:solidFill>
              </a:rPr>
              <a:t>，</a:t>
            </a:r>
            <a:r>
              <a:rPr spc="0" dirty="0">
                <a:solidFill>
                  <a:srgbClr val="000000"/>
                </a:solidFill>
              </a:rPr>
              <a:t>那</a:t>
            </a:r>
            <a:r>
              <a:rPr spc="-5" dirty="0">
                <a:solidFill>
                  <a:srgbClr val="000000"/>
                </a:solidFill>
              </a:rPr>
              <a:t>么</a:t>
            </a:r>
            <a:r>
              <a:rPr spc="-10" dirty="0">
                <a:solidFill>
                  <a:srgbClr val="000000"/>
                </a:solidFill>
              </a:rPr>
              <a:t>输</a:t>
            </a:r>
            <a:r>
              <a:rPr spc="0" dirty="0">
                <a:solidFill>
                  <a:srgbClr val="000000"/>
                </a:solidFill>
              </a:rPr>
              <a:t>出</a:t>
            </a:r>
            <a:r>
              <a:rPr spc="-10" dirty="0">
                <a:solidFill>
                  <a:srgbClr val="000000"/>
                </a:solidFill>
              </a:rPr>
              <a:t>为</a:t>
            </a:r>
            <a:r>
              <a:rPr dirty="0">
                <a:solidFill>
                  <a:srgbClr val="000000"/>
                </a:solidFill>
                <a:latin typeface="Calibri"/>
                <a:cs typeface="Calibri"/>
              </a:rPr>
              <a:t>28*28*32</a:t>
            </a:r>
            <a:r>
              <a:rPr dirty="0">
                <a:solidFill>
                  <a:srgbClr val="000000"/>
                </a:solidFill>
              </a:rPr>
              <a:t>，</a:t>
            </a:r>
            <a:r>
              <a:rPr spc="0" dirty="0">
                <a:solidFill>
                  <a:srgbClr val="000000"/>
                </a:solidFill>
              </a:rPr>
              <a:t>对</a:t>
            </a:r>
            <a:r>
              <a:rPr spc="-15" dirty="0">
                <a:solidFill>
                  <a:srgbClr val="000000"/>
                </a:solidFill>
              </a:rPr>
              <a:t>于</a:t>
            </a:r>
            <a:r>
              <a:rPr spc="0" dirty="0">
                <a:solidFill>
                  <a:srgbClr val="000000"/>
                </a:solidFill>
              </a:rPr>
              <a:t>输</a:t>
            </a:r>
            <a:r>
              <a:rPr spc="-10" dirty="0">
                <a:solidFill>
                  <a:srgbClr val="000000"/>
                </a:solidFill>
              </a:rPr>
              <a:t>出</a:t>
            </a:r>
            <a:r>
              <a:rPr spc="0" dirty="0">
                <a:solidFill>
                  <a:srgbClr val="000000"/>
                </a:solidFill>
              </a:rPr>
              <a:t>中</a:t>
            </a:r>
            <a:r>
              <a:rPr spc="-10" dirty="0">
                <a:solidFill>
                  <a:srgbClr val="000000"/>
                </a:solidFill>
              </a:rPr>
              <a:t>的</a:t>
            </a:r>
            <a:r>
              <a:rPr spc="0" dirty="0">
                <a:solidFill>
                  <a:srgbClr val="000000"/>
                </a:solidFill>
              </a:rPr>
              <a:t>每</a:t>
            </a:r>
            <a:r>
              <a:rPr spc="-10" dirty="0">
                <a:solidFill>
                  <a:srgbClr val="000000"/>
                </a:solidFill>
              </a:rPr>
              <a:t>一</a:t>
            </a:r>
            <a:r>
              <a:rPr spc="0" dirty="0">
                <a:solidFill>
                  <a:srgbClr val="000000"/>
                </a:solidFill>
              </a:rPr>
              <a:t>个</a:t>
            </a:r>
            <a:r>
              <a:rPr spc="-10" dirty="0">
                <a:solidFill>
                  <a:srgbClr val="000000"/>
                </a:solidFill>
              </a:rPr>
              <a:t>元</a:t>
            </a:r>
            <a:r>
              <a:rPr spc="0" dirty="0">
                <a:solidFill>
                  <a:srgbClr val="000000"/>
                </a:solidFill>
              </a:rPr>
              <a:t>素</a:t>
            </a:r>
            <a:r>
              <a:rPr spc="-10" dirty="0">
                <a:solidFill>
                  <a:srgbClr val="000000"/>
                </a:solidFill>
              </a:rPr>
              <a:t>值</a:t>
            </a:r>
            <a:r>
              <a:rPr spc="0" dirty="0">
                <a:solidFill>
                  <a:srgbClr val="000000"/>
                </a:solidFill>
              </a:rPr>
              <a:t>都要 执 行 </a:t>
            </a:r>
            <a:r>
              <a:rPr dirty="0">
                <a:solidFill>
                  <a:srgbClr val="000000"/>
                </a:solidFill>
                <a:latin typeface="Calibri"/>
                <a:cs typeface="Calibri"/>
              </a:rPr>
              <a:t>5*5*192 </a:t>
            </a:r>
            <a:r>
              <a:rPr spc="0" dirty="0">
                <a:solidFill>
                  <a:srgbClr val="000000"/>
                </a:solidFill>
              </a:rPr>
              <a:t>次 </a:t>
            </a:r>
            <a:r>
              <a:rPr spc="-10" dirty="0">
                <a:solidFill>
                  <a:srgbClr val="000000"/>
                </a:solidFill>
              </a:rPr>
              <a:t>计 </a:t>
            </a:r>
            <a:r>
              <a:rPr dirty="0">
                <a:solidFill>
                  <a:srgbClr val="000000"/>
                </a:solidFill>
              </a:rPr>
              <a:t>算 </a:t>
            </a:r>
            <a:r>
              <a:rPr spc="-10" dirty="0">
                <a:solidFill>
                  <a:srgbClr val="000000"/>
                </a:solidFill>
              </a:rPr>
              <a:t>， </a:t>
            </a:r>
            <a:r>
              <a:rPr spc="0" dirty="0">
                <a:solidFill>
                  <a:srgbClr val="000000"/>
                </a:solidFill>
              </a:rPr>
              <a:t>卷 </a:t>
            </a:r>
            <a:r>
              <a:rPr spc="-10" dirty="0">
                <a:solidFill>
                  <a:srgbClr val="000000"/>
                </a:solidFill>
              </a:rPr>
              <a:t>积 </a:t>
            </a:r>
            <a:r>
              <a:rPr spc="0" dirty="0">
                <a:solidFill>
                  <a:srgbClr val="000000"/>
                </a:solidFill>
              </a:rPr>
              <a:t>的 </a:t>
            </a:r>
            <a:r>
              <a:rPr spc="-10" dirty="0">
                <a:solidFill>
                  <a:srgbClr val="000000"/>
                </a:solidFill>
              </a:rPr>
              <a:t>计 </a:t>
            </a:r>
            <a:r>
              <a:rPr spc="0" dirty="0">
                <a:solidFill>
                  <a:srgbClr val="000000"/>
                </a:solidFill>
              </a:rPr>
              <a:t>算 </a:t>
            </a:r>
            <a:r>
              <a:rPr spc="-10" dirty="0">
                <a:solidFill>
                  <a:srgbClr val="000000"/>
                </a:solidFill>
              </a:rPr>
              <a:t>量 </a:t>
            </a:r>
            <a:r>
              <a:rPr spc="0" dirty="0">
                <a:solidFill>
                  <a:srgbClr val="000000"/>
                </a:solidFill>
              </a:rPr>
              <a:t>为 ：  </a:t>
            </a:r>
            <a:r>
              <a:rPr dirty="0">
                <a:solidFill>
                  <a:srgbClr val="000000"/>
                </a:solidFill>
                <a:latin typeface="Calibri"/>
                <a:cs typeface="Calibri"/>
              </a:rPr>
              <a:t>28</a:t>
            </a:r>
            <a:r>
              <a:rPr spc="-5" dirty="0">
                <a:solidFill>
                  <a:srgbClr val="000000"/>
                </a:solidFill>
                <a:latin typeface="Calibri"/>
                <a:cs typeface="Calibri"/>
              </a:rPr>
              <a:t>*</a:t>
            </a:r>
            <a:r>
              <a:rPr spc="0" dirty="0">
                <a:solidFill>
                  <a:srgbClr val="000000"/>
                </a:solidFill>
                <a:latin typeface="Calibri"/>
                <a:cs typeface="Calibri"/>
              </a:rPr>
              <a:t>2</a:t>
            </a:r>
            <a:r>
              <a:rPr dirty="0">
                <a:solidFill>
                  <a:srgbClr val="000000"/>
                </a:solidFill>
                <a:latin typeface="Calibri"/>
                <a:cs typeface="Calibri"/>
              </a:rPr>
              <a:t>8</a:t>
            </a:r>
            <a:r>
              <a:rPr spc="-5" dirty="0">
                <a:solidFill>
                  <a:srgbClr val="000000"/>
                </a:solidFill>
                <a:latin typeface="Calibri"/>
                <a:cs typeface="Calibri"/>
              </a:rPr>
              <a:t>*</a:t>
            </a:r>
            <a:r>
              <a:rPr spc="0" dirty="0">
                <a:solidFill>
                  <a:srgbClr val="000000"/>
                </a:solidFill>
                <a:latin typeface="Calibri"/>
                <a:cs typeface="Calibri"/>
              </a:rPr>
              <a:t>3</a:t>
            </a:r>
            <a:r>
              <a:rPr dirty="0">
                <a:solidFill>
                  <a:srgbClr val="000000"/>
                </a:solidFill>
                <a:latin typeface="Calibri"/>
                <a:cs typeface="Calibri"/>
              </a:rPr>
              <a:t>2</a:t>
            </a:r>
            <a:r>
              <a:rPr spc="-5" dirty="0">
                <a:solidFill>
                  <a:srgbClr val="000000"/>
                </a:solidFill>
                <a:latin typeface="Calibri"/>
                <a:cs typeface="Calibri"/>
              </a:rPr>
              <a:t>*</a:t>
            </a:r>
            <a:r>
              <a:rPr spc="0" dirty="0">
                <a:solidFill>
                  <a:srgbClr val="000000"/>
                </a:solidFill>
                <a:latin typeface="Calibri"/>
                <a:cs typeface="Calibri"/>
              </a:rPr>
              <a:t>5</a:t>
            </a:r>
            <a:r>
              <a:rPr spc="-5" dirty="0">
                <a:solidFill>
                  <a:srgbClr val="000000"/>
                </a:solidFill>
                <a:latin typeface="Calibri"/>
                <a:cs typeface="Calibri"/>
              </a:rPr>
              <a:t>*</a:t>
            </a:r>
            <a:r>
              <a:rPr spc="0" dirty="0">
                <a:solidFill>
                  <a:srgbClr val="000000"/>
                </a:solidFill>
                <a:latin typeface="Calibri"/>
                <a:cs typeface="Calibri"/>
              </a:rPr>
              <a:t>5</a:t>
            </a:r>
            <a:r>
              <a:rPr spc="-5" dirty="0">
                <a:solidFill>
                  <a:srgbClr val="000000"/>
                </a:solidFill>
                <a:latin typeface="Calibri"/>
                <a:cs typeface="Calibri"/>
              </a:rPr>
              <a:t>*</a:t>
            </a:r>
            <a:r>
              <a:rPr spc="0" dirty="0">
                <a:solidFill>
                  <a:srgbClr val="000000"/>
                </a:solidFill>
                <a:latin typeface="Calibri"/>
                <a:cs typeface="Calibri"/>
              </a:rPr>
              <a:t>1</a:t>
            </a:r>
            <a:r>
              <a:rPr dirty="0">
                <a:solidFill>
                  <a:srgbClr val="000000"/>
                </a:solidFill>
                <a:latin typeface="Calibri"/>
                <a:cs typeface="Calibri"/>
              </a:rPr>
              <a:t>9</a:t>
            </a:r>
            <a:r>
              <a:rPr spc="-10" dirty="0">
                <a:solidFill>
                  <a:srgbClr val="000000"/>
                </a:solidFill>
                <a:latin typeface="Calibri"/>
                <a:cs typeface="Calibri"/>
              </a:rPr>
              <a:t>2</a:t>
            </a:r>
            <a:r>
              <a:rPr spc="-5" dirty="0">
                <a:solidFill>
                  <a:srgbClr val="000000"/>
                </a:solidFill>
                <a:latin typeface="Calibri"/>
                <a:cs typeface="Calibri"/>
              </a:rPr>
              <a:t>=</a:t>
            </a:r>
            <a:r>
              <a:rPr spc="0" dirty="0">
                <a:solidFill>
                  <a:srgbClr val="000000"/>
                </a:solidFill>
                <a:latin typeface="Calibri"/>
                <a:cs typeface="Calibri"/>
              </a:rPr>
              <a:t>1</a:t>
            </a:r>
            <a:r>
              <a:rPr dirty="0">
                <a:solidFill>
                  <a:srgbClr val="000000"/>
                </a:solidFill>
                <a:latin typeface="Calibri"/>
                <a:cs typeface="Calibri"/>
              </a:rPr>
              <a:t>20</a:t>
            </a:r>
            <a:r>
              <a:rPr spc="-10" dirty="0">
                <a:solidFill>
                  <a:srgbClr val="000000"/>
                </a:solidFill>
                <a:latin typeface="Calibri"/>
                <a:cs typeface="Calibri"/>
              </a:rPr>
              <a:t>4</a:t>
            </a:r>
            <a:r>
              <a:rPr dirty="0">
                <a:solidFill>
                  <a:srgbClr val="000000"/>
                </a:solidFill>
                <a:latin typeface="Calibri"/>
                <a:cs typeface="Calibri"/>
              </a:rPr>
              <a:t>2240</a:t>
            </a:r>
            <a:r>
              <a:rPr spc="15" dirty="0">
                <a:solidFill>
                  <a:srgbClr val="000000"/>
                </a:solidFill>
                <a:latin typeface="Calibri"/>
                <a:cs typeface="Calibri"/>
              </a:rPr>
              <a:t>0</a:t>
            </a:r>
            <a:r>
              <a:rPr spc="0" dirty="0">
                <a:solidFill>
                  <a:srgbClr val="000000"/>
                </a:solidFill>
              </a:rPr>
              <a:t>。</a:t>
            </a:r>
          </a:p>
          <a:p>
            <a:pPr marL="4566920">
              <a:lnSpc>
                <a:spcPct val="100000"/>
              </a:lnSpc>
              <a:spcBef>
                <a:spcPts val="50"/>
              </a:spcBef>
            </a:pPr>
            <a:endParaRPr spc="0" dirty="0">
              <a:solidFill>
                <a:srgbClr val="000000"/>
              </a:solidFill>
            </a:endParaRPr>
          </a:p>
          <a:p>
            <a:pPr marL="4579620" marR="5080">
              <a:lnSpc>
                <a:spcPct val="100000"/>
              </a:lnSpc>
            </a:pPr>
            <a:r>
              <a:rPr spc="0" dirty="0">
                <a:solidFill>
                  <a:srgbClr val="000000"/>
                </a:solidFill>
              </a:rPr>
              <a:t>看看</a:t>
            </a:r>
            <a:r>
              <a:rPr dirty="0">
                <a:solidFill>
                  <a:srgbClr val="000000"/>
                </a:solidFill>
                <a:latin typeface="Calibri"/>
                <a:cs typeface="Calibri"/>
              </a:rPr>
              <a:t>1x1</a:t>
            </a:r>
            <a:r>
              <a:rPr spc="0" dirty="0">
                <a:solidFill>
                  <a:srgbClr val="000000"/>
                </a:solidFill>
              </a:rPr>
              <a:t>卷积。</a:t>
            </a:r>
            <a:r>
              <a:rPr spc="-10" dirty="0">
                <a:solidFill>
                  <a:srgbClr val="000000"/>
                </a:solidFill>
              </a:rPr>
              <a:t>先</a:t>
            </a:r>
            <a:r>
              <a:rPr spc="0" dirty="0">
                <a:solidFill>
                  <a:srgbClr val="000000"/>
                </a:solidFill>
              </a:rPr>
              <a:t>用</a:t>
            </a:r>
            <a:r>
              <a:rPr spc="-5" dirty="0">
                <a:solidFill>
                  <a:srgbClr val="000000"/>
                </a:solidFill>
                <a:latin typeface="Calibri"/>
                <a:cs typeface="Calibri"/>
              </a:rPr>
              <a:t>16</a:t>
            </a:r>
            <a:r>
              <a:rPr spc="0" dirty="0">
                <a:solidFill>
                  <a:srgbClr val="000000"/>
                </a:solidFill>
              </a:rPr>
              <a:t>个</a:t>
            </a:r>
            <a:r>
              <a:rPr spc="-5" dirty="0">
                <a:solidFill>
                  <a:srgbClr val="000000"/>
                </a:solidFill>
                <a:latin typeface="Calibri"/>
                <a:cs typeface="Calibri"/>
              </a:rPr>
              <a:t>1*1*192</a:t>
            </a:r>
            <a:r>
              <a:rPr spc="0" dirty="0">
                <a:solidFill>
                  <a:srgbClr val="000000"/>
                </a:solidFill>
              </a:rPr>
              <a:t>的</a:t>
            </a:r>
            <a:r>
              <a:rPr spc="-10" dirty="0">
                <a:solidFill>
                  <a:srgbClr val="000000"/>
                </a:solidFill>
              </a:rPr>
              <a:t>卷</a:t>
            </a:r>
            <a:r>
              <a:rPr spc="0" dirty="0">
                <a:solidFill>
                  <a:srgbClr val="000000"/>
                </a:solidFill>
              </a:rPr>
              <a:t>积</a:t>
            </a:r>
            <a:r>
              <a:rPr spc="-10" dirty="0">
                <a:solidFill>
                  <a:srgbClr val="000000"/>
                </a:solidFill>
              </a:rPr>
              <a:t>核</a:t>
            </a:r>
            <a:r>
              <a:rPr spc="0" dirty="0">
                <a:solidFill>
                  <a:srgbClr val="000000"/>
                </a:solidFill>
              </a:rPr>
              <a:t>对</a:t>
            </a:r>
            <a:r>
              <a:rPr spc="-10" dirty="0">
                <a:solidFill>
                  <a:srgbClr val="000000"/>
                </a:solidFill>
              </a:rPr>
              <a:t>输</a:t>
            </a:r>
            <a:r>
              <a:rPr spc="0" dirty="0">
                <a:solidFill>
                  <a:srgbClr val="000000"/>
                </a:solidFill>
              </a:rPr>
              <a:t>入</a:t>
            </a:r>
            <a:r>
              <a:rPr spc="-10" dirty="0">
                <a:solidFill>
                  <a:srgbClr val="000000"/>
                </a:solidFill>
              </a:rPr>
              <a:t>进</a:t>
            </a:r>
            <a:r>
              <a:rPr spc="0" dirty="0">
                <a:solidFill>
                  <a:srgbClr val="000000"/>
                </a:solidFill>
              </a:rPr>
              <a:t>行</a:t>
            </a:r>
            <a:r>
              <a:rPr spc="-10" dirty="0">
                <a:solidFill>
                  <a:srgbClr val="000000"/>
                </a:solidFill>
              </a:rPr>
              <a:t>卷</a:t>
            </a:r>
            <a:r>
              <a:rPr spc="0" dirty="0">
                <a:solidFill>
                  <a:srgbClr val="000000"/>
                </a:solidFill>
              </a:rPr>
              <a:t>积</a:t>
            </a:r>
            <a:r>
              <a:rPr spc="-10" dirty="0">
                <a:solidFill>
                  <a:srgbClr val="000000"/>
                </a:solidFill>
              </a:rPr>
              <a:t>，</a:t>
            </a:r>
            <a:r>
              <a:rPr spc="0" dirty="0">
                <a:solidFill>
                  <a:srgbClr val="000000"/>
                </a:solidFill>
              </a:rPr>
              <a:t>输出 尺寸为</a:t>
            </a:r>
            <a:r>
              <a:rPr dirty="0">
                <a:solidFill>
                  <a:srgbClr val="000000"/>
                </a:solidFill>
                <a:latin typeface="Calibri"/>
                <a:cs typeface="Calibri"/>
              </a:rPr>
              <a:t>28*28*16</a:t>
            </a:r>
            <a:r>
              <a:rPr dirty="0">
                <a:solidFill>
                  <a:srgbClr val="000000"/>
                </a:solidFill>
              </a:rPr>
              <a:t>，</a:t>
            </a:r>
            <a:r>
              <a:rPr spc="0" dirty="0">
                <a:solidFill>
                  <a:srgbClr val="000000"/>
                </a:solidFill>
              </a:rPr>
              <a:t>再</a:t>
            </a:r>
            <a:r>
              <a:rPr spc="-10" dirty="0">
                <a:solidFill>
                  <a:srgbClr val="000000"/>
                </a:solidFill>
              </a:rPr>
              <a:t>用</a:t>
            </a:r>
            <a:r>
              <a:rPr dirty="0">
                <a:solidFill>
                  <a:srgbClr val="000000"/>
                </a:solidFill>
                <a:latin typeface="Calibri"/>
                <a:cs typeface="Calibri"/>
              </a:rPr>
              <a:t>32</a:t>
            </a:r>
            <a:r>
              <a:rPr spc="-10" dirty="0">
                <a:solidFill>
                  <a:srgbClr val="000000"/>
                </a:solidFill>
              </a:rPr>
              <a:t>个</a:t>
            </a:r>
            <a:r>
              <a:rPr dirty="0">
                <a:solidFill>
                  <a:srgbClr val="000000"/>
                </a:solidFill>
                <a:latin typeface="Calibri"/>
                <a:cs typeface="Calibri"/>
              </a:rPr>
              <a:t>5*5*16</a:t>
            </a:r>
            <a:r>
              <a:rPr spc="0" dirty="0">
                <a:solidFill>
                  <a:srgbClr val="000000"/>
                </a:solidFill>
              </a:rPr>
              <a:t>的</a:t>
            </a:r>
            <a:r>
              <a:rPr spc="-10" dirty="0">
                <a:solidFill>
                  <a:srgbClr val="000000"/>
                </a:solidFill>
              </a:rPr>
              <a:t>卷</a:t>
            </a:r>
            <a:r>
              <a:rPr spc="0" dirty="0">
                <a:solidFill>
                  <a:srgbClr val="000000"/>
                </a:solidFill>
              </a:rPr>
              <a:t>积</a:t>
            </a:r>
            <a:r>
              <a:rPr spc="-10" dirty="0">
                <a:solidFill>
                  <a:srgbClr val="000000"/>
                </a:solidFill>
              </a:rPr>
              <a:t>核</a:t>
            </a:r>
            <a:r>
              <a:rPr spc="0" dirty="0">
                <a:solidFill>
                  <a:srgbClr val="000000"/>
                </a:solidFill>
              </a:rPr>
              <a:t>对</a:t>
            </a:r>
            <a:r>
              <a:rPr spc="-10" dirty="0">
                <a:solidFill>
                  <a:srgbClr val="000000"/>
                </a:solidFill>
              </a:rPr>
              <a:t>其</a:t>
            </a:r>
            <a:r>
              <a:rPr spc="0" dirty="0">
                <a:solidFill>
                  <a:srgbClr val="000000"/>
                </a:solidFill>
              </a:rPr>
              <a:t>进</a:t>
            </a:r>
            <a:r>
              <a:rPr spc="-10" dirty="0">
                <a:solidFill>
                  <a:srgbClr val="000000"/>
                </a:solidFill>
              </a:rPr>
              <a:t>行</a:t>
            </a:r>
            <a:r>
              <a:rPr spc="0" dirty="0">
                <a:solidFill>
                  <a:srgbClr val="000000"/>
                </a:solidFill>
              </a:rPr>
              <a:t>卷</a:t>
            </a:r>
            <a:r>
              <a:rPr spc="-10" dirty="0">
                <a:solidFill>
                  <a:srgbClr val="000000"/>
                </a:solidFill>
              </a:rPr>
              <a:t>积</a:t>
            </a:r>
            <a:r>
              <a:rPr spc="0" dirty="0">
                <a:solidFill>
                  <a:srgbClr val="000000"/>
                </a:solidFill>
              </a:rPr>
              <a:t>，</a:t>
            </a:r>
            <a:r>
              <a:rPr spc="-10" dirty="0">
                <a:solidFill>
                  <a:srgbClr val="000000"/>
                </a:solidFill>
              </a:rPr>
              <a:t>输</a:t>
            </a:r>
            <a:r>
              <a:rPr spc="0" dirty="0">
                <a:solidFill>
                  <a:srgbClr val="000000"/>
                </a:solidFill>
              </a:rPr>
              <a:t>出 为</a:t>
            </a:r>
            <a:r>
              <a:rPr dirty="0">
                <a:solidFill>
                  <a:srgbClr val="000000"/>
                </a:solidFill>
                <a:latin typeface="Calibri"/>
                <a:cs typeface="Calibri"/>
              </a:rPr>
              <a:t>28*28*32</a:t>
            </a:r>
            <a:r>
              <a:rPr spc="0" dirty="0">
                <a:solidFill>
                  <a:srgbClr val="000000"/>
                </a:solidFill>
              </a:rPr>
              <a:t>。经</a:t>
            </a:r>
            <a:r>
              <a:rPr spc="-10" dirty="0">
                <a:solidFill>
                  <a:srgbClr val="000000"/>
                </a:solidFill>
              </a:rPr>
              <a:t>历</a:t>
            </a:r>
            <a:r>
              <a:rPr spc="0" dirty="0">
                <a:solidFill>
                  <a:srgbClr val="000000"/>
                </a:solidFill>
              </a:rPr>
              <a:t>两</a:t>
            </a:r>
            <a:r>
              <a:rPr spc="-10" dirty="0">
                <a:solidFill>
                  <a:srgbClr val="000000"/>
                </a:solidFill>
              </a:rPr>
              <a:t>次</a:t>
            </a:r>
            <a:r>
              <a:rPr spc="0" dirty="0">
                <a:solidFill>
                  <a:srgbClr val="000000"/>
                </a:solidFill>
              </a:rPr>
              <a:t>卷</a:t>
            </a:r>
            <a:r>
              <a:rPr spc="-10" dirty="0">
                <a:solidFill>
                  <a:srgbClr val="000000"/>
                </a:solidFill>
              </a:rPr>
              <a:t>积</a:t>
            </a:r>
            <a:r>
              <a:rPr spc="0" dirty="0">
                <a:solidFill>
                  <a:srgbClr val="000000"/>
                </a:solidFill>
              </a:rPr>
              <a:t>同</a:t>
            </a:r>
            <a:r>
              <a:rPr spc="-10" dirty="0">
                <a:solidFill>
                  <a:srgbClr val="000000"/>
                </a:solidFill>
              </a:rPr>
              <a:t>样</a:t>
            </a:r>
            <a:r>
              <a:rPr spc="0" dirty="0">
                <a:solidFill>
                  <a:srgbClr val="000000"/>
                </a:solidFill>
              </a:rPr>
              <a:t>得</a:t>
            </a:r>
            <a:r>
              <a:rPr spc="-10" dirty="0">
                <a:solidFill>
                  <a:srgbClr val="000000"/>
                </a:solidFill>
              </a:rPr>
              <a:t>到</a:t>
            </a:r>
            <a:r>
              <a:rPr dirty="0">
                <a:solidFill>
                  <a:srgbClr val="000000"/>
                </a:solidFill>
                <a:latin typeface="Calibri"/>
                <a:cs typeface="Calibri"/>
              </a:rPr>
              <a:t>28*28*32</a:t>
            </a:r>
            <a:r>
              <a:rPr spc="-10" dirty="0">
                <a:solidFill>
                  <a:srgbClr val="000000"/>
                </a:solidFill>
              </a:rPr>
              <a:t>的</a:t>
            </a:r>
            <a:r>
              <a:rPr spc="0" dirty="0">
                <a:solidFill>
                  <a:srgbClr val="000000"/>
                </a:solidFill>
              </a:rPr>
              <a:t>输</a:t>
            </a:r>
            <a:r>
              <a:rPr spc="-10" dirty="0">
                <a:solidFill>
                  <a:srgbClr val="000000"/>
                </a:solidFill>
              </a:rPr>
              <a:t>出</a:t>
            </a:r>
            <a:r>
              <a:rPr spc="0" dirty="0">
                <a:solidFill>
                  <a:srgbClr val="000000"/>
                </a:solidFill>
              </a:rPr>
              <a:t>，</a:t>
            </a:r>
            <a:r>
              <a:rPr spc="-10" dirty="0">
                <a:solidFill>
                  <a:srgbClr val="000000"/>
                </a:solidFill>
              </a:rPr>
              <a:t>第</a:t>
            </a:r>
            <a:r>
              <a:rPr spc="0" dirty="0">
                <a:solidFill>
                  <a:srgbClr val="000000"/>
                </a:solidFill>
              </a:rPr>
              <a:t>一</a:t>
            </a:r>
            <a:r>
              <a:rPr spc="-10" dirty="0">
                <a:solidFill>
                  <a:srgbClr val="000000"/>
                </a:solidFill>
              </a:rPr>
              <a:t>次</a:t>
            </a:r>
            <a:r>
              <a:rPr spc="0" dirty="0">
                <a:solidFill>
                  <a:srgbClr val="000000"/>
                </a:solidFill>
              </a:rPr>
              <a:t>卷 </a:t>
            </a:r>
            <a:r>
              <a:rPr dirty="0">
                <a:solidFill>
                  <a:srgbClr val="000000"/>
                </a:solidFill>
              </a:rPr>
              <a:t>积计算量：</a:t>
            </a:r>
            <a:r>
              <a:rPr dirty="0">
                <a:solidFill>
                  <a:srgbClr val="000000"/>
                </a:solidFill>
                <a:latin typeface="Calibri"/>
                <a:cs typeface="Calibri"/>
              </a:rPr>
              <a:t>28*28*16*192=2408448</a:t>
            </a:r>
            <a:r>
              <a:rPr dirty="0">
                <a:solidFill>
                  <a:srgbClr val="000000"/>
                </a:solidFill>
              </a:rPr>
              <a:t>，</a:t>
            </a:r>
            <a:r>
              <a:rPr spc="-15" dirty="0">
                <a:solidFill>
                  <a:srgbClr val="000000"/>
                </a:solidFill>
              </a:rPr>
              <a:t>第</a:t>
            </a:r>
            <a:r>
              <a:rPr spc="0" dirty="0">
                <a:solidFill>
                  <a:srgbClr val="000000"/>
                </a:solidFill>
              </a:rPr>
              <a:t>二</a:t>
            </a:r>
            <a:r>
              <a:rPr spc="-10" dirty="0">
                <a:solidFill>
                  <a:srgbClr val="000000"/>
                </a:solidFill>
              </a:rPr>
              <a:t>次</a:t>
            </a:r>
            <a:r>
              <a:rPr spc="0" dirty="0">
                <a:solidFill>
                  <a:srgbClr val="000000"/>
                </a:solidFill>
              </a:rPr>
              <a:t>卷</a:t>
            </a:r>
            <a:r>
              <a:rPr spc="-15" dirty="0">
                <a:solidFill>
                  <a:srgbClr val="000000"/>
                </a:solidFill>
              </a:rPr>
              <a:t>积</a:t>
            </a:r>
            <a:r>
              <a:rPr spc="0" dirty="0">
                <a:solidFill>
                  <a:srgbClr val="000000"/>
                </a:solidFill>
              </a:rPr>
              <a:t>计</a:t>
            </a:r>
            <a:r>
              <a:rPr spc="-15" dirty="0">
                <a:solidFill>
                  <a:srgbClr val="000000"/>
                </a:solidFill>
              </a:rPr>
              <a:t>算</a:t>
            </a:r>
            <a:r>
              <a:rPr spc="0" dirty="0">
                <a:solidFill>
                  <a:srgbClr val="000000"/>
                </a:solidFill>
              </a:rPr>
              <a:t>量 </a:t>
            </a:r>
            <a:r>
              <a:rPr dirty="0">
                <a:solidFill>
                  <a:srgbClr val="000000"/>
                </a:solidFill>
                <a:latin typeface="Calibri"/>
                <a:cs typeface="Calibri"/>
              </a:rPr>
              <a:t>28*28*32*5*5*16=10035200</a:t>
            </a:r>
            <a:r>
              <a:rPr dirty="0">
                <a:solidFill>
                  <a:srgbClr val="000000"/>
                </a:solidFill>
              </a:rPr>
              <a:t>，</a:t>
            </a:r>
            <a:r>
              <a:rPr spc="0" dirty="0">
                <a:solidFill>
                  <a:srgbClr val="000000"/>
                </a:solidFill>
              </a:rPr>
              <a:t>两</a:t>
            </a:r>
            <a:r>
              <a:rPr spc="-10" dirty="0">
                <a:solidFill>
                  <a:srgbClr val="000000"/>
                </a:solidFill>
              </a:rPr>
              <a:t>次</a:t>
            </a:r>
            <a:r>
              <a:rPr spc="0" dirty="0">
                <a:solidFill>
                  <a:srgbClr val="000000"/>
                </a:solidFill>
              </a:rPr>
              <a:t>卷</a:t>
            </a:r>
            <a:r>
              <a:rPr spc="-10" dirty="0">
                <a:solidFill>
                  <a:srgbClr val="000000"/>
                </a:solidFill>
              </a:rPr>
              <a:t>积</a:t>
            </a:r>
            <a:r>
              <a:rPr spc="0" dirty="0">
                <a:solidFill>
                  <a:srgbClr val="000000"/>
                </a:solidFill>
              </a:rPr>
              <a:t>合</a:t>
            </a:r>
            <a:r>
              <a:rPr spc="-10" dirty="0">
                <a:solidFill>
                  <a:srgbClr val="000000"/>
                </a:solidFill>
              </a:rPr>
              <a:t>计</a:t>
            </a:r>
            <a:r>
              <a:rPr spc="0" dirty="0">
                <a:solidFill>
                  <a:srgbClr val="000000"/>
                </a:solidFill>
              </a:rPr>
              <a:t>计</a:t>
            </a:r>
            <a:r>
              <a:rPr spc="-10" dirty="0">
                <a:solidFill>
                  <a:srgbClr val="000000"/>
                </a:solidFill>
              </a:rPr>
              <a:t>算</a:t>
            </a:r>
            <a:r>
              <a:rPr spc="0" dirty="0">
                <a:solidFill>
                  <a:srgbClr val="000000"/>
                </a:solidFill>
              </a:rPr>
              <a:t>量</a:t>
            </a:r>
            <a:r>
              <a:rPr spc="-10" dirty="0">
                <a:solidFill>
                  <a:srgbClr val="000000"/>
                </a:solidFill>
              </a:rPr>
              <a:t>约</a:t>
            </a:r>
            <a:r>
              <a:rPr spc="0" dirty="0">
                <a:solidFill>
                  <a:srgbClr val="000000"/>
                </a:solidFill>
              </a:rPr>
              <a:t>为</a:t>
            </a:r>
            <a:r>
              <a:rPr spc="-5" dirty="0">
                <a:solidFill>
                  <a:srgbClr val="000000"/>
                </a:solidFill>
                <a:latin typeface="Calibri"/>
                <a:cs typeface="Calibri"/>
              </a:rPr>
              <a:t>120</a:t>
            </a:r>
            <a:r>
              <a:rPr spc="0" dirty="0">
                <a:solidFill>
                  <a:srgbClr val="000000"/>
                </a:solidFill>
              </a:rPr>
              <a:t>万</a:t>
            </a:r>
          </a:p>
        </p:txBody>
      </p:sp>
      <p:sp>
        <p:nvSpPr>
          <p:cNvPr id="8" name="object 8"/>
          <p:cNvSpPr/>
          <p:nvPr/>
        </p:nvSpPr>
        <p:spPr>
          <a:xfrm>
            <a:off x="877824" y="2115311"/>
            <a:ext cx="3361944" cy="53644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81655" y="847407"/>
            <a:ext cx="6066155" cy="0"/>
          </a:xfrm>
          <a:custGeom>
            <a:avLst/>
            <a:gdLst/>
            <a:ahLst/>
            <a:cxnLst/>
            <a:rect l="l" t="t" r="r" b="b"/>
            <a:pathLst>
              <a:path w="6066155">
                <a:moveTo>
                  <a:pt x="0" y="0"/>
                </a:moveTo>
                <a:lnTo>
                  <a:pt x="6065647" y="0"/>
                </a:lnTo>
              </a:path>
            </a:pathLst>
          </a:custGeom>
          <a:ln w="12319">
            <a:solidFill>
              <a:srgbClr val="E36C09"/>
            </a:solidFill>
          </a:ln>
        </p:spPr>
        <p:txBody>
          <a:bodyPr wrap="square" lIns="0" tIns="0" rIns="0" bIns="0" rtlCol="0"/>
          <a:lstStyle/>
          <a:p>
            <a:endParaRPr/>
          </a:p>
        </p:txBody>
      </p:sp>
      <p:sp>
        <p:nvSpPr>
          <p:cNvPr id="4" name="object 4"/>
          <p:cNvSpPr txBox="1">
            <a:spLocks noGrp="1"/>
          </p:cNvSpPr>
          <p:nvPr>
            <p:ph type="title"/>
          </p:nvPr>
        </p:nvSpPr>
        <p:spPr>
          <a:xfrm>
            <a:off x="597408" y="429768"/>
            <a:ext cx="1984375" cy="417830"/>
          </a:xfrm>
          <a:prstGeom prst="rect">
            <a:avLst/>
          </a:prstGeom>
          <a:solidFill>
            <a:srgbClr val="FF6600"/>
          </a:solidFill>
        </p:spPr>
        <p:txBody>
          <a:bodyPr vert="horz" wrap="square" lIns="0" tIns="83820" rIns="0" bIns="0" rtlCol="0">
            <a:spAutoFit/>
          </a:bodyPr>
          <a:lstStyle/>
          <a:p>
            <a:pPr marL="152400">
              <a:lnSpc>
                <a:spcPct val="100000"/>
              </a:lnSpc>
              <a:spcBef>
                <a:spcPts val="660"/>
              </a:spcBef>
            </a:pPr>
            <a:r>
              <a:rPr sz="1600" b="0" spc="-5" dirty="0">
                <a:solidFill>
                  <a:srgbClr val="FFFFFF"/>
                </a:solidFill>
                <a:latin typeface="Calibri"/>
                <a:cs typeface="Calibri"/>
              </a:rPr>
              <a:t>Goog</a:t>
            </a:r>
            <a:r>
              <a:rPr sz="1600" b="0" dirty="0">
                <a:solidFill>
                  <a:srgbClr val="FFFFFF"/>
                </a:solidFill>
                <a:latin typeface="Calibri"/>
                <a:cs typeface="Calibri"/>
              </a:rPr>
              <a:t>l</a:t>
            </a:r>
            <a:r>
              <a:rPr sz="1600" b="0" spc="-5" dirty="0">
                <a:solidFill>
                  <a:srgbClr val="FFFFFF"/>
                </a:solidFill>
                <a:latin typeface="Calibri"/>
                <a:cs typeface="Calibri"/>
              </a:rPr>
              <a:t>eLeN</a:t>
            </a:r>
            <a:r>
              <a:rPr sz="1600" b="0" spc="-25" dirty="0">
                <a:solidFill>
                  <a:srgbClr val="FFFFFF"/>
                </a:solidFill>
                <a:latin typeface="Calibri"/>
                <a:cs typeface="Calibri"/>
              </a:rPr>
              <a:t>e</a:t>
            </a:r>
            <a:r>
              <a:rPr sz="1600" b="0" dirty="0">
                <a:solidFill>
                  <a:srgbClr val="FFFFFF"/>
                </a:solidFill>
                <a:latin typeface="Calibri"/>
                <a:cs typeface="Calibri"/>
              </a:rPr>
              <a:t>t</a:t>
            </a:r>
            <a:r>
              <a:rPr sz="1600" b="0" spc="-5" dirty="0">
                <a:solidFill>
                  <a:srgbClr val="FFFFFF"/>
                </a:solidFill>
                <a:latin typeface="宋体"/>
                <a:cs typeface="宋体"/>
              </a:rPr>
              <a:t>卷积组</a:t>
            </a:r>
            <a:endParaRPr sz="1600">
              <a:latin typeface="宋体"/>
              <a:cs typeface="宋体"/>
            </a:endParaRPr>
          </a:p>
        </p:txBody>
      </p:sp>
      <p:sp>
        <p:nvSpPr>
          <p:cNvPr id="5" name="object 5"/>
          <p:cNvSpPr/>
          <p:nvPr/>
        </p:nvSpPr>
        <p:spPr>
          <a:xfrm>
            <a:off x="278891" y="2848355"/>
            <a:ext cx="3378708" cy="173736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25195" y="1082039"/>
            <a:ext cx="2596896" cy="1365504"/>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572000" y="1043939"/>
            <a:ext cx="2645663" cy="3698748"/>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89404" y="847407"/>
            <a:ext cx="6558280" cy="0"/>
          </a:xfrm>
          <a:custGeom>
            <a:avLst/>
            <a:gdLst/>
            <a:ahLst/>
            <a:cxnLst/>
            <a:rect l="l" t="t" r="r" b="b"/>
            <a:pathLst>
              <a:path w="6558280">
                <a:moveTo>
                  <a:pt x="0" y="0"/>
                </a:moveTo>
                <a:lnTo>
                  <a:pt x="6557899" y="0"/>
                </a:lnTo>
              </a:path>
            </a:pathLst>
          </a:custGeom>
          <a:ln w="12319">
            <a:solidFill>
              <a:srgbClr val="E36C09"/>
            </a:solidFill>
          </a:ln>
        </p:spPr>
        <p:txBody>
          <a:bodyPr wrap="square" lIns="0" tIns="0" rIns="0" bIns="0" rtlCol="0"/>
          <a:lstStyle/>
          <a:p>
            <a:endParaRPr/>
          </a:p>
        </p:txBody>
      </p:sp>
      <p:sp>
        <p:nvSpPr>
          <p:cNvPr id="4" name="object 4"/>
          <p:cNvSpPr txBox="1">
            <a:spLocks noGrp="1"/>
          </p:cNvSpPr>
          <p:nvPr>
            <p:ph type="title"/>
          </p:nvPr>
        </p:nvSpPr>
        <p:spPr>
          <a:xfrm>
            <a:off x="597408" y="429768"/>
            <a:ext cx="1492250" cy="417830"/>
          </a:xfrm>
          <a:prstGeom prst="rect">
            <a:avLst/>
          </a:prstGeom>
          <a:solidFill>
            <a:srgbClr val="FF6600"/>
          </a:solidFill>
        </p:spPr>
        <p:txBody>
          <a:bodyPr vert="horz" wrap="square" lIns="0" tIns="83820" rIns="0" bIns="0" rtlCol="0">
            <a:spAutoFit/>
          </a:bodyPr>
          <a:lstStyle/>
          <a:p>
            <a:pPr marL="137160">
              <a:lnSpc>
                <a:spcPct val="100000"/>
              </a:lnSpc>
              <a:spcBef>
                <a:spcPts val="660"/>
              </a:spcBef>
            </a:pPr>
            <a:r>
              <a:rPr sz="1600" b="0" spc="-5" dirty="0">
                <a:solidFill>
                  <a:srgbClr val="FFFFFF"/>
                </a:solidFill>
                <a:latin typeface="宋体"/>
                <a:cs typeface="宋体"/>
              </a:rPr>
              <a:t>深度残差网络</a:t>
            </a:r>
            <a:endParaRPr sz="1600">
              <a:latin typeface="宋体"/>
              <a:cs typeface="宋体"/>
            </a:endParaRPr>
          </a:p>
        </p:txBody>
      </p:sp>
      <p:sp>
        <p:nvSpPr>
          <p:cNvPr id="5" name="object 5"/>
          <p:cNvSpPr txBox="1"/>
          <p:nvPr/>
        </p:nvSpPr>
        <p:spPr>
          <a:xfrm>
            <a:off x="99161" y="895603"/>
            <a:ext cx="3710940" cy="3848735"/>
          </a:xfrm>
          <a:prstGeom prst="rect">
            <a:avLst/>
          </a:prstGeom>
        </p:spPr>
        <p:txBody>
          <a:bodyPr vert="horz" wrap="square" lIns="0" tIns="13970" rIns="0" bIns="0" rtlCol="0">
            <a:spAutoFit/>
          </a:bodyPr>
          <a:lstStyle/>
          <a:p>
            <a:pPr marL="355600" marR="5080" indent="-342900">
              <a:lnSpc>
                <a:spcPct val="99500"/>
              </a:lnSpc>
              <a:spcBef>
                <a:spcPts val="110"/>
              </a:spcBef>
              <a:buFont typeface="Arial"/>
              <a:buChar char="•"/>
              <a:tabLst>
                <a:tab pos="355600" algn="l"/>
                <a:tab pos="356235" algn="l"/>
              </a:tabLst>
            </a:pPr>
            <a:r>
              <a:rPr sz="1800" dirty="0">
                <a:latin typeface="宋体"/>
                <a:cs typeface="宋体"/>
              </a:rPr>
              <a:t>深度残差网络的出现使得更深的 网络能够得到更好的训练。原理 </a:t>
            </a:r>
            <a:r>
              <a:rPr sz="1800" spc="-5" dirty="0">
                <a:latin typeface="宋体"/>
                <a:cs typeface="宋体"/>
              </a:rPr>
              <a:t>是第</a:t>
            </a:r>
            <a:r>
              <a:rPr sz="1800" dirty="0">
                <a:latin typeface="Calibri"/>
                <a:cs typeface="Calibri"/>
              </a:rPr>
              <a:t>N</a:t>
            </a:r>
            <a:r>
              <a:rPr sz="1800" spc="-5" dirty="0">
                <a:latin typeface="宋体"/>
                <a:cs typeface="宋体"/>
              </a:rPr>
              <a:t>层的网络由</a:t>
            </a:r>
            <a:r>
              <a:rPr sz="1800" spc="-5" dirty="0">
                <a:latin typeface="Calibri"/>
                <a:cs typeface="Calibri"/>
              </a:rPr>
              <a:t>N-1</a:t>
            </a:r>
            <a:r>
              <a:rPr sz="1800" spc="-5" dirty="0">
                <a:latin typeface="宋体"/>
                <a:cs typeface="宋体"/>
              </a:rPr>
              <a:t>层的网络经 </a:t>
            </a:r>
            <a:r>
              <a:rPr sz="1800" dirty="0">
                <a:latin typeface="宋体"/>
                <a:cs typeface="宋体"/>
              </a:rPr>
              <a:t>过</a:t>
            </a:r>
            <a:r>
              <a:rPr sz="1800" spc="-10" dirty="0">
                <a:latin typeface="Calibri"/>
                <a:cs typeface="Calibri"/>
              </a:rPr>
              <a:t>H</a:t>
            </a:r>
            <a:r>
              <a:rPr sz="1800" dirty="0">
                <a:latin typeface="宋体"/>
                <a:cs typeface="宋体"/>
              </a:rPr>
              <a:t>变换得到，并在此基础上直接 连接到上一层的网络，使得梯度 能够得到更好的传播。残差网络 是用残差来重构网络的映射，用 于解决继续增加层数后训练误差 变得更大的问题，核心在于把输 入</a:t>
            </a:r>
            <a:r>
              <a:rPr sz="1800" dirty="0">
                <a:latin typeface="Calibri"/>
                <a:cs typeface="Calibri"/>
              </a:rPr>
              <a:t>x</a:t>
            </a:r>
            <a:r>
              <a:rPr sz="1800" dirty="0">
                <a:latin typeface="宋体"/>
                <a:cs typeface="宋体"/>
              </a:rPr>
              <a:t>再次引入到结果，将</a:t>
            </a:r>
            <a:r>
              <a:rPr sz="1800" dirty="0">
                <a:latin typeface="Calibri"/>
                <a:cs typeface="Calibri"/>
              </a:rPr>
              <a:t>x</a:t>
            </a:r>
            <a:r>
              <a:rPr sz="1800" dirty="0">
                <a:latin typeface="宋体"/>
                <a:cs typeface="宋体"/>
              </a:rPr>
              <a:t>经过网 络映射</a:t>
            </a:r>
            <a:r>
              <a:rPr sz="1800" spc="-5" dirty="0">
                <a:latin typeface="宋体"/>
                <a:cs typeface="宋体"/>
              </a:rPr>
              <a:t>为</a:t>
            </a:r>
            <a:r>
              <a:rPr sz="1800" spc="-5" dirty="0">
                <a:latin typeface="Calibri"/>
                <a:cs typeface="Calibri"/>
              </a:rPr>
              <a:t>F(x)+x</a:t>
            </a:r>
            <a:r>
              <a:rPr sz="1800" spc="-5" dirty="0">
                <a:latin typeface="宋体"/>
                <a:cs typeface="宋体"/>
              </a:rPr>
              <a:t>，</a:t>
            </a:r>
            <a:r>
              <a:rPr sz="1800" dirty="0">
                <a:latin typeface="宋体"/>
                <a:cs typeface="宋体"/>
              </a:rPr>
              <a:t>那么网络的映射 </a:t>
            </a:r>
            <a:r>
              <a:rPr sz="1800" spc="-10" dirty="0">
                <a:latin typeface="Calibri"/>
                <a:cs typeface="Calibri"/>
              </a:rPr>
              <a:t>F(x)</a:t>
            </a:r>
            <a:r>
              <a:rPr sz="1800" dirty="0">
                <a:latin typeface="宋体"/>
                <a:cs typeface="宋体"/>
              </a:rPr>
              <a:t>自然就趋向</a:t>
            </a:r>
            <a:r>
              <a:rPr sz="1800" spc="-5" dirty="0">
                <a:latin typeface="宋体"/>
                <a:cs typeface="宋体"/>
              </a:rPr>
              <a:t>于</a:t>
            </a:r>
            <a:r>
              <a:rPr sz="1800" spc="-5" dirty="0">
                <a:latin typeface="Calibri"/>
                <a:cs typeface="Calibri"/>
              </a:rPr>
              <a:t>0</a:t>
            </a:r>
            <a:r>
              <a:rPr sz="1800" spc="-5" dirty="0">
                <a:latin typeface="宋体"/>
                <a:cs typeface="宋体"/>
              </a:rPr>
              <a:t>，</a:t>
            </a:r>
            <a:r>
              <a:rPr sz="1800" dirty="0">
                <a:latin typeface="宋体"/>
                <a:cs typeface="宋体"/>
              </a:rPr>
              <a:t>这样堆叠层 的权重趋向</a:t>
            </a:r>
            <a:r>
              <a:rPr sz="1800" spc="-5" dirty="0">
                <a:latin typeface="宋体"/>
                <a:cs typeface="宋体"/>
              </a:rPr>
              <a:t>于</a:t>
            </a:r>
            <a:r>
              <a:rPr sz="1800" spc="-5" dirty="0">
                <a:latin typeface="Calibri"/>
                <a:cs typeface="Calibri"/>
              </a:rPr>
              <a:t>0</a:t>
            </a:r>
            <a:r>
              <a:rPr sz="1800" spc="-5" dirty="0">
                <a:latin typeface="宋体"/>
                <a:cs typeface="宋体"/>
              </a:rPr>
              <a:t>，</a:t>
            </a:r>
            <a:r>
              <a:rPr sz="1800" dirty="0">
                <a:latin typeface="宋体"/>
                <a:cs typeface="宋体"/>
              </a:rPr>
              <a:t>学习起来会更简 </a:t>
            </a:r>
            <a:r>
              <a:rPr sz="1800" spc="-5" dirty="0">
                <a:latin typeface="宋体"/>
                <a:cs typeface="宋体"/>
              </a:rPr>
              <a:t>单，能更加方便逼近身份映射。</a:t>
            </a:r>
            <a:endParaRPr sz="1800">
              <a:latin typeface="宋体"/>
              <a:cs typeface="宋体"/>
            </a:endParaRPr>
          </a:p>
        </p:txBody>
      </p:sp>
      <p:sp>
        <p:nvSpPr>
          <p:cNvPr id="6" name="object 6"/>
          <p:cNvSpPr/>
          <p:nvPr/>
        </p:nvSpPr>
        <p:spPr>
          <a:xfrm>
            <a:off x="3828288" y="1135380"/>
            <a:ext cx="2822448" cy="151333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746747" y="0"/>
            <a:ext cx="2243328" cy="505967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887723" y="3043427"/>
            <a:ext cx="2889504" cy="101803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495300"/>
            <a:ext cx="9124950" cy="415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5952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425958"/>
            <a:ext cx="431419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常用卷积神经网络的分类准确度</a:t>
            </a:r>
            <a:endParaRPr sz="2400">
              <a:latin typeface="宋体"/>
              <a:cs typeface="宋体"/>
            </a:endParaRPr>
          </a:p>
        </p:txBody>
      </p:sp>
      <p:sp>
        <p:nvSpPr>
          <p:cNvPr id="4" name="object 4"/>
          <p:cNvSpPr/>
          <p:nvPr/>
        </p:nvSpPr>
        <p:spPr>
          <a:xfrm>
            <a:off x="1386839" y="845819"/>
            <a:ext cx="6171565" cy="43180"/>
          </a:xfrm>
          <a:custGeom>
            <a:avLst/>
            <a:gdLst/>
            <a:ahLst/>
            <a:cxnLst/>
            <a:rect l="l" t="t" r="r" b="b"/>
            <a:pathLst>
              <a:path w="6171565" h="43180">
                <a:moveTo>
                  <a:pt x="0" y="0"/>
                </a:moveTo>
                <a:lnTo>
                  <a:pt x="6171311" y="42671"/>
                </a:lnTo>
              </a:path>
            </a:pathLst>
          </a:custGeom>
          <a:ln w="9144">
            <a:solidFill>
              <a:srgbClr val="E36C09"/>
            </a:solidFill>
          </a:ln>
        </p:spPr>
        <p:txBody>
          <a:bodyPr wrap="square" lIns="0" tIns="0" rIns="0" bIns="0" rtlCol="0"/>
          <a:lstStyle/>
          <a:p>
            <a:endParaRPr/>
          </a:p>
        </p:txBody>
      </p:sp>
      <p:sp>
        <p:nvSpPr>
          <p:cNvPr id="5" name="object 5"/>
          <p:cNvSpPr/>
          <p:nvPr/>
        </p:nvSpPr>
        <p:spPr>
          <a:xfrm>
            <a:off x="833627" y="958595"/>
            <a:ext cx="5024628" cy="359359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11195" y="847407"/>
            <a:ext cx="5936615" cy="0"/>
          </a:xfrm>
          <a:custGeom>
            <a:avLst/>
            <a:gdLst/>
            <a:ahLst/>
            <a:cxnLst/>
            <a:rect l="l" t="t" r="r" b="b"/>
            <a:pathLst>
              <a:path w="5936615">
                <a:moveTo>
                  <a:pt x="0" y="0"/>
                </a:moveTo>
                <a:lnTo>
                  <a:pt x="5936107" y="0"/>
                </a:lnTo>
              </a:path>
            </a:pathLst>
          </a:custGeom>
          <a:ln w="12319">
            <a:solidFill>
              <a:srgbClr val="E36C09"/>
            </a:solidFill>
          </a:ln>
        </p:spPr>
        <p:txBody>
          <a:bodyPr wrap="square" lIns="0" tIns="0" rIns="0" bIns="0" rtlCol="0"/>
          <a:lstStyle/>
          <a:p>
            <a:endParaRPr/>
          </a:p>
        </p:txBody>
      </p:sp>
      <p:sp>
        <p:nvSpPr>
          <p:cNvPr id="4" name="object 4"/>
          <p:cNvSpPr txBox="1">
            <a:spLocks noGrp="1"/>
          </p:cNvSpPr>
          <p:nvPr>
            <p:ph type="title"/>
          </p:nvPr>
        </p:nvSpPr>
        <p:spPr>
          <a:xfrm>
            <a:off x="597408" y="429768"/>
            <a:ext cx="2113915" cy="417830"/>
          </a:xfrm>
          <a:prstGeom prst="rect">
            <a:avLst/>
          </a:prstGeom>
          <a:solidFill>
            <a:srgbClr val="FF6600"/>
          </a:solidFill>
        </p:spPr>
        <p:txBody>
          <a:bodyPr vert="horz" wrap="square" lIns="0" tIns="83820" rIns="0" bIns="0" rtlCol="0">
            <a:spAutoFit/>
          </a:bodyPr>
          <a:lstStyle/>
          <a:p>
            <a:pPr marL="144145">
              <a:lnSpc>
                <a:spcPct val="100000"/>
              </a:lnSpc>
              <a:spcBef>
                <a:spcPts val="660"/>
              </a:spcBef>
            </a:pPr>
            <a:r>
              <a:rPr sz="1600" b="0" spc="-5" dirty="0">
                <a:solidFill>
                  <a:srgbClr val="FFFFFF"/>
                </a:solidFill>
                <a:latin typeface="宋体"/>
                <a:cs typeface="宋体"/>
              </a:rPr>
              <a:t>基于卷积的文本处理</a:t>
            </a:r>
            <a:endParaRPr sz="1600">
              <a:latin typeface="宋体"/>
              <a:cs typeface="宋体"/>
            </a:endParaRPr>
          </a:p>
        </p:txBody>
      </p:sp>
      <p:sp>
        <p:nvSpPr>
          <p:cNvPr id="5" name="object 5"/>
          <p:cNvSpPr/>
          <p:nvPr/>
        </p:nvSpPr>
        <p:spPr>
          <a:xfrm>
            <a:off x="1048511" y="1185672"/>
            <a:ext cx="6426708" cy="26441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29127" y="847407"/>
            <a:ext cx="5718175" cy="0"/>
          </a:xfrm>
          <a:custGeom>
            <a:avLst/>
            <a:gdLst/>
            <a:ahLst/>
            <a:cxnLst/>
            <a:rect l="l" t="t" r="r" b="b"/>
            <a:pathLst>
              <a:path w="5718175">
                <a:moveTo>
                  <a:pt x="0" y="0"/>
                </a:moveTo>
                <a:lnTo>
                  <a:pt x="5718175" y="0"/>
                </a:lnTo>
              </a:path>
            </a:pathLst>
          </a:custGeom>
          <a:ln w="12319">
            <a:solidFill>
              <a:srgbClr val="E36C09"/>
            </a:solidFill>
          </a:ln>
        </p:spPr>
        <p:txBody>
          <a:bodyPr wrap="square" lIns="0" tIns="0" rIns="0" bIns="0" rtlCol="0"/>
          <a:lstStyle/>
          <a:p>
            <a:endParaRPr/>
          </a:p>
        </p:txBody>
      </p:sp>
      <p:sp>
        <p:nvSpPr>
          <p:cNvPr id="4" name="object 4"/>
          <p:cNvSpPr txBox="1">
            <a:spLocks noGrp="1"/>
          </p:cNvSpPr>
          <p:nvPr>
            <p:ph type="title"/>
          </p:nvPr>
        </p:nvSpPr>
        <p:spPr>
          <a:xfrm>
            <a:off x="597408" y="429768"/>
            <a:ext cx="2331720" cy="417830"/>
          </a:xfrm>
          <a:prstGeom prst="rect">
            <a:avLst/>
          </a:prstGeom>
          <a:solidFill>
            <a:srgbClr val="FF6600"/>
          </a:solidFill>
        </p:spPr>
        <p:txBody>
          <a:bodyPr vert="horz" wrap="square" lIns="0" tIns="83820" rIns="0" bIns="0" rtlCol="0">
            <a:spAutoFit/>
          </a:bodyPr>
          <a:lstStyle/>
          <a:p>
            <a:pPr marL="151765">
              <a:lnSpc>
                <a:spcPct val="100000"/>
              </a:lnSpc>
              <a:spcBef>
                <a:spcPts val="660"/>
              </a:spcBef>
            </a:pPr>
            <a:r>
              <a:rPr sz="1600" b="0" spc="-5" dirty="0">
                <a:solidFill>
                  <a:srgbClr val="FFFFFF"/>
                </a:solidFill>
                <a:latin typeface="宋体"/>
                <a:cs typeface="宋体"/>
              </a:rPr>
              <a:t>基于双卷积的文本处理</a:t>
            </a:r>
            <a:endParaRPr sz="1600">
              <a:latin typeface="宋体"/>
              <a:cs typeface="宋体"/>
            </a:endParaRPr>
          </a:p>
        </p:txBody>
      </p:sp>
      <p:sp>
        <p:nvSpPr>
          <p:cNvPr id="5" name="object 5"/>
          <p:cNvSpPr/>
          <p:nvPr/>
        </p:nvSpPr>
        <p:spPr>
          <a:xfrm>
            <a:off x="1703832" y="1508760"/>
            <a:ext cx="5618988" cy="29809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5940" y="270509"/>
            <a:ext cx="425577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0000"/>
                </a:solidFill>
                <a:latin typeface="宋体"/>
                <a:cs typeface="宋体"/>
              </a:rPr>
              <a:t>感受野</a:t>
            </a:r>
            <a:r>
              <a:rPr sz="2400" spc="-5" dirty="0">
                <a:solidFill>
                  <a:srgbClr val="000000"/>
                </a:solidFill>
                <a:latin typeface="Calibri"/>
                <a:cs typeface="Calibri"/>
              </a:rPr>
              <a:t>——</a:t>
            </a:r>
            <a:r>
              <a:rPr sz="2400" dirty="0">
                <a:solidFill>
                  <a:srgbClr val="000000"/>
                </a:solidFill>
                <a:latin typeface="宋体"/>
                <a:cs typeface="宋体"/>
              </a:rPr>
              <a:t>人脑与视觉感知机制</a:t>
            </a:r>
            <a:endParaRPr sz="2400">
              <a:latin typeface="宋体"/>
              <a:cs typeface="宋体"/>
            </a:endParaRPr>
          </a:p>
        </p:txBody>
      </p:sp>
      <p:sp>
        <p:nvSpPr>
          <p:cNvPr id="4" name="object 4"/>
          <p:cNvSpPr/>
          <p:nvPr/>
        </p:nvSpPr>
        <p:spPr>
          <a:xfrm>
            <a:off x="865632" y="838200"/>
            <a:ext cx="7254875" cy="3175"/>
          </a:xfrm>
          <a:custGeom>
            <a:avLst/>
            <a:gdLst/>
            <a:ahLst/>
            <a:cxnLst/>
            <a:rect l="l" t="t" r="r" b="b"/>
            <a:pathLst>
              <a:path w="7254875" h="3175">
                <a:moveTo>
                  <a:pt x="0" y="0"/>
                </a:moveTo>
                <a:lnTo>
                  <a:pt x="7254875" y="3175"/>
                </a:lnTo>
              </a:path>
            </a:pathLst>
          </a:custGeom>
          <a:ln w="9144">
            <a:solidFill>
              <a:srgbClr val="E36C09"/>
            </a:solidFill>
          </a:ln>
        </p:spPr>
        <p:txBody>
          <a:bodyPr wrap="square" lIns="0" tIns="0" rIns="0" bIns="0" rtlCol="0"/>
          <a:lstStyle/>
          <a:p>
            <a:endParaRPr/>
          </a:p>
        </p:txBody>
      </p:sp>
      <p:sp>
        <p:nvSpPr>
          <p:cNvPr id="5" name="object 5"/>
          <p:cNvSpPr txBox="1"/>
          <p:nvPr/>
        </p:nvSpPr>
        <p:spPr>
          <a:xfrm>
            <a:off x="189077" y="1290319"/>
            <a:ext cx="4413885" cy="2787015"/>
          </a:xfrm>
          <a:prstGeom prst="rect">
            <a:avLst/>
          </a:prstGeom>
        </p:spPr>
        <p:txBody>
          <a:bodyPr vert="horz" wrap="square" lIns="0" tIns="16510" rIns="0" bIns="0" rtlCol="0">
            <a:spAutoFit/>
          </a:bodyPr>
          <a:lstStyle/>
          <a:p>
            <a:pPr marL="299085" marR="161290" indent="-286385">
              <a:lnSpc>
                <a:spcPct val="98300"/>
              </a:lnSpc>
              <a:spcBef>
                <a:spcPts val="130"/>
              </a:spcBef>
              <a:buFont typeface="Wingdings"/>
              <a:buChar char=""/>
              <a:tabLst>
                <a:tab pos="299085" algn="l"/>
                <a:tab pos="299720" algn="l"/>
              </a:tabLst>
            </a:pPr>
            <a:r>
              <a:rPr sz="1400" dirty="0">
                <a:latin typeface="宋体"/>
                <a:cs typeface="宋体"/>
              </a:rPr>
              <a:t>神经</a:t>
            </a:r>
            <a:r>
              <a:rPr sz="1400" spc="-5" dirty="0">
                <a:latin typeface="宋体"/>
                <a:cs typeface="宋体"/>
              </a:rPr>
              <a:t>元</a:t>
            </a:r>
            <a:r>
              <a:rPr sz="1400" dirty="0">
                <a:latin typeface="宋体"/>
                <a:cs typeface="宋体"/>
              </a:rPr>
              <a:t>所影响的刺</a:t>
            </a:r>
            <a:r>
              <a:rPr sz="1400" spc="-5" dirty="0">
                <a:latin typeface="宋体"/>
                <a:cs typeface="宋体"/>
              </a:rPr>
              <a:t>激</a:t>
            </a:r>
            <a:r>
              <a:rPr sz="1400" dirty="0">
                <a:latin typeface="宋体"/>
                <a:cs typeface="宋体"/>
              </a:rPr>
              <a:t>区</a:t>
            </a:r>
            <a:r>
              <a:rPr sz="1400" spc="-15" dirty="0">
                <a:latin typeface="宋体"/>
                <a:cs typeface="宋体"/>
              </a:rPr>
              <a:t>域</a:t>
            </a:r>
            <a:r>
              <a:rPr sz="1400" dirty="0">
                <a:latin typeface="宋体"/>
                <a:cs typeface="宋体"/>
              </a:rPr>
              <a:t>称</a:t>
            </a:r>
            <a:r>
              <a:rPr sz="1400" spc="-10" dirty="0">
                <a:latin typeface="宋体"/>
                <a:cs typeface="宋体"/>
              </a:rPr>
              <a:t>为</a:t>
            </a:r>
            <a:r>
              <a:rPr sz="1400" b="1" spc="-5" dirty="0">
                <a:solidFill>
                  <a:srgbClr val="333333"/>
                </a:solidFill>
                <a:latin typeface="宋体"/>
                <a:cs typeface="宋体"/>
              </a:rPr>
              <a:t>神经元</a:t>
            </a:r>
            <a:r>
              <a:rPr sz="1400" b="1" spc="-20" dirty="0">
                <a:solidFill>
                  <a:srgbClr val="333333"/>
                </a:solidFill>
                <a:latin typeface="宋体"/>
                <a:cs typeface="宋体"/>
              </a:rPr>
              <a:t>的</a:t>
            </a:r>
            <a:r>
              <a:rPr sz="1400" b="1" spc="-5" dirty="0">
                <a:solidFill>
                  <a:srgbClr val="333333"/>
                </a:solidFill>
                <a:latin typeface="宋体"/>
                <a:cs typeface="宋体"/>
              </a:rPr>
              <a:t>感受</a:t>
            </a:r>
            <a:r>
              <a:rPr sz="1400" b="1" spc="-20" dirty="0">
                <a:solidFill>
                  <a:srgbClr val="333333"/>
                </a:solidFill>
                <a:latin typeface="宋体"/>
                <a:cs typeface="宋体"/>
              </a:rPr>
              <a:t>野</a:t>
            </a:r>
            <a:r>
              <a:rPr sz="1400" dirty="0">
                <a:latin typeface="宋体"/>
                <a:cs typeface="宋体"/>
              </a:rPr>
              <a:t>（  </a:t>
            </a:r>
            <a:r>
              <a:rPr sz="1400" dirty="0">
                <a:latin typeface="Arial"/>
                <a:cs typeface="Arial"/>
              </a:rPr>
              <a:t>receptive</a:t>
            </a:r>
            <a:r>
              <a:rPr sz="1400" spc="-95" dirty="0">
                <a:latin typeface="Arial"/>
                <a:cs typeface="Arial"/>
              </a:rPr>
              <a:t> </a:t>
            </a:r>
            <a:r>
              <a:rPr sz="1400" dirty="0">
                <a:latin typeface="Arial"/>
                <a:cs typeface="Arial"/>
              </a:rPr>
              <a:t>field</a:t>
            </a:r>
            <a:r>
              <a:rPr sz="1400" dirty="0">
                <a:latin typeface="宋体"/>
                <a:cs typeface="宋体"/>
              </a:rPr>
              <a:t>），</a:t>
            </a:r>
            <a:r>
              <a:rPr sz="1400" spc="0" dirty="0">
                <a:latin typeface="宋体"/>
                <a:cs typeface="宋体"/>
              </a:rPr>
              <a:t>不</a:t>
            </a:r>
            <a:r>
              <a:rPr sz="1400" dirty="0">
                <a:latin typeface="宋体"/>
                <a:cs typeface="宋体"/>
              </a:rPr>
              <a:t>同</a:t>
            </a:r>
            <a:r>
              <a:rPr sz="1400" spc="0" dirty="0">
                <a:latin typeface="宋体"/>
                <a:cs typeface="宋体"/>
              </a:rPr>
              <a:t>神</a:t>
            </a:r>
            <a:r>
              <a:rPr sz="1400" dirty="0">
                <a:latin typeface="宋体"/>
                <a:cs typeface="宋体"/>
              </a:rPr>
              <a:t>经</a:t>
            </a:r>
            <a:r>
              <a:rPr sz="1400" spc="-10" dirty="0">
                <a:latin typeface="宋体"/>
                <a:cs typeface="宋体"/>
              </a:rPr>
              <a:t>元</a:t>
            </a:r>
            <a:r>
              <a:rPr sz="1400" spc="0" dirty="0">
                <a:latin typeface="宋体"/>
                <a:cs typeface="宋体"/>
              </a:rPr>
              <a:t>感</a:t>
            </a:r>
            <a:r>
              <a:rPr sz="1400" dirty="0">
                <a:latin typeface="宋体"/>
                <a:cs typeface="宋体"/>
              </a:rPr>
              <a:t>受</a:t>
            </a:r>
            <a:r>
              <a:rPr sz="1400" spc="-10" dirty="0">
                <a:latin typeface="宋体"/>
                <a:cs typeface="宋体"/>
              </a:rPr>
              <a:t>野</a:t>
            </a:r>
            <a:r>
              <a:rPr sz="1400" spc="0" dirty="0">
                <a:latin typeface="宋体"/>
                <a:cs typeface="宋体"/>
              </a:rPr>
              <a:t>的</a:t>
            </a:r>
            <a:r>
              <a:rPr sz="1400" dirty="0">
                <a:latin typeface="宋体"/>
                <a:cs typeface="宋体"/>
              </a:rPr>
              <a:t>大</a:t>
            </a:r>
            <a:r>
              <a:rPr sz="1400" spc="-10" dirty="0">
                <a:latin typeface="宋体"/>
                <a:cs typeface="宋体"/>
              </a:rPr>
              <a:t>小</a:t>
            </a:r>
            <a:r>
              <a:rPr sz="1400" spc="0" dirty="0">
                <a:latin typeface="宋体"/>
                <a:cs typeface="宋体"/>
              </a:rPr>
              <a:t>和</a:t>
            </a:r>
            <a:r>
              <a:rPr sz="1400" dirty="0">
                <a:latin typeface="宋体"/>
                <a:cs typeface="宋体"/>
              </a:rPr>
              <a:t>性</a:t>
            </a:r>
            <a:r>
              <a:rPr sz="1400" spc="0" dirty="0">
                <a:latin typeface="宋体"/>
                <a:cs typeface="宋体"/>
              </a:rPr>
              <a:t>质 </a:t>
            </a:r>
            <a:r>
              <a:rPr sz="1400" dirty="0">
                <a:latin typeface="宋体"/>
                <a:cs typeface="宋体"/>
              </a:rPr>
              <a:t>都不</a:t>
            </a:r>
            <a:r>
              <a:rPr sz="1400" spc="-5" dirty="0">
                <a:latin typeface="宋体"/>
                <a:cs typeface="宋体"/>
              </a:rPr>
              <a:t>同</a:t>
            </a:r>
            <a:r>
              <a:rPr sz="1400" dirty="0">
                <a:latin typeface="宋体"/>
                <a:cs typeface="宋体"/>
              </a:rPr>
              <a:t>。</a:t>
            </a:r>
            <a:endParaRPr sz="1400">
              <a:latin typeface="宋体"/>
              <a:cs typeface="宋体"/>
            </a:endParaRPr>
          </a:p>
          <a:p>
            <a:pPr marL="299085" marR="11430" indent="-286385">
              <a:lnSpc>
                <a:spcPts val="1680"/>
              </a:lnSpc>
              <a:spcBef>
                <a:spcPts val="5"/>
              </a:spcBef>
              <a:buFont typeface="Wingdings"/>
              <a:buChar char=""/>
              <a:tabLst>
                <a:tab pos="299085" algn="l"/>
                <a:tab pos="299720" algn="l"/>
              </a:tabLst>
            </a:pPr>
            <a:r>
              <a:rPr sz="1400" dirty="0">
                <a:latin typeface="宋体"/>
                <a:cs typeface="宋体"/>
              </a:rPr>
              <a:t>加拿大神经生理学</a:t>
            </a:r>
            <a:r>
              <a:rPr sz="1400" spc="-20" dirty="0">
                <a:latin typeface="宋体"/>
                <a:cs typeface="宋体"/>
              </a:rPr>
              <a:t>家</a:t>
            </a:r>
            <a:r>
              <a:rPr sz="1400" spc="-5" dirty="0">
                <a:latin typeface="Calibri"/>
                <a:cs typeface="Calibri"/>
              </a:rPr>
              <a:t>David</a:t>
            </a:r>
            <a:r>
              <a:rPr sz="1400" spc="-40" dirty="0">
                <a:latin typeface="Calibri"/>
                <a:cs typeface="Calibri"/>
              </a:rPr>
              <a:t> </a:t>
            </a:r>
            <a:r>
              <a:rPr sz="1400" spc="-10" dirty="0">
                <a:latin typeface="Calibri"/>
                <a:cs typeface="Calibri"/>
              </a:rPr>
              <a:t>Hunter</a:t>
            </a:r>
            <a:r>
              <a:rPr sz="1400" dirty="0">
                <a:latin typeface="Calibri"/>
                <a:cs typeface="Calibri"/>
              </a:rPr>
              <a:t> </a:t>
            </a:r>
            <a:r>
              <a:rPr sz="1400" spc="-5" dirty="0">
                <a:latin typeface="Calibri"/>
                <a:cs typeface="Calibri"/>
              </a:rPr>
              <a:t>Hubel</a:t>
            </a:r>
            <a:r>
              <a:rPr sz="1400" dirty="0">
                <a:latin typeface="宋体"/>
                <a:cs typeface="宋体"/>
              </a:rPr>
              <a:t>和瑞典神经科 学家</a:t>
            </a:r>
            <a:r>
              <a:rPr sz="1400" spc="-25" dirty="0">
                <a:latin typeface="Calibri"/>
                <a:cs typeface="Calibri"/>
              </a:rPr>
              <a:t>Torsten</a:t>
            </a:r>
            <a:r>
              <a:rPr sz="1400" spc="-35" dirty="0">
                <a:latin typeface="Calibri"/>
                <a:cs typeface="Calibri"/>
              </a:rPr>
              <a:t> </a:t>
            </a:r>
            <a:r>
              <a:rPr sz="1400" dirty="0">
                <a:latin typeface="Calibri"/>
                <a:cs typeface="Calibri"/>
              </a:rPr>
              <a:t>Nils</a:t>
            </a:r>
            <a:r>
              <a:rPr sz="1400" spc="-25" dirty="0">
                <a:latin typeface="Calibri"/>
                <a:cs typeface="Calibri"/>
              </a:rPr>
              <a:t> </a:t>
            </a:r>
            <a:r>
              <a:rPr sz="1400" dirty="0">
                <a:latin typeface="Calibri"/>
                <a:cs typeface="Calibri"/>
              </a:rPr>
              <a:t>Wiesel</a:t>
            </a:r>
            <a:r>
              <a:rPr sz="1400" dirty="0">
                <a:latin typeface="宋体"/>
                <a:cs typeface="宋体"/>
              </a:rPr>
              <a:t>在</a:t>
            </a:r>
            <a:r>
              <a:rPr sz="1400" spc="-5" dirty="0">
                <a:latin typeface="Calibri"/>
                <a:cs typeface="Calibri"/>
              </a:rPr>
              <a:t>20</a:t>
            </a:r>
            <a:r>
              <a:rPr sz="1400" dirty="0">
                <a:latin typeface="宋体"/>
                <a:cs typeface="宋体"/>
              </a:rPr>
              <a:t>世纪</a:t>
            </a:r>
            <a:r>
              <a:rPr sz="1400" spc="-5" dirty="0">
                <a:latin typeface="Calibri"/>
                <a:cs typeface="Calibri"/>
              </a:rPr>
              <a:t>50</a:t>
            </a:r>
            <a:r>
              <a:rPr sz="1400" dirty="0">
                <a:latin typeface="宋体"/>
                <a:cs typeface="宋体"/>
              </a:rPr>
              <a:t>年代和</a:t>
            </a:r>
            <a:r>
              <a:rPr sz="1400" spc="-5" dirty="0">
                <a:latin typeface="Calibri"/>
                <a:cs typeface="Calibri"/>
              </a:rPr>
              <a:t>60</a:t>
            </a:r>
            <a:r>
              <a:rPr sz="1400" dirty="0">
                <a:latin typeface="宋体"/>
                <a:cs typeface="宋体"/>
              </a:rPr>
              <a:t>年代开始</a:t>
            </a:r>
            <a:endParaRPr sz="1400">
              <a:latin typeface="宋体"/>
              <a:cs typeface="宋体"/>
            </a:endParaRPr>
          </a:p>
          <a:p>
            <a:pPr marL="299085" marR="5080" algn="just">
              <a:lnSpc>
                <a:spcPct val="97900"/>
              </a:lnSpc>
              <a:spcBef>
                <a:spcPts val="85"/>
              </a:spcBef>
            </a:pPr>
            <a:r>
              <a:rPr sz="1400" dirty="0">
                <a:latin typeface="宋体"/>
                <a:cs typeface="宋体"/>
              </a:rPr>
              <a:t>研究视</a:t>
            </a:r>
            <a:r>
              <a:rPr sz="1400" spc="-5" dirty="0">
                <a:latin typeface="宋体"/>
                <a:cs typeface="宋体"/>
              </a:rPr>
              <a:t>觉</a:t>
            </a:r>
            <a:r>
              <a:rPr sz="1400" dirty="0">
                <a:latin typeface="宋体"/>
                <a:cs typeface="宋体"/>
              </a:rPr>
              <a:t>机制：</a:t>
            </a:r>
            <a:r>
              <a:rPr sz="1400" spc="-5" dirty="0">
                <a:latin typeface="宋体"/>
                <a:cs typeface="宋体"/>
              </a:rPr>
              <a:t>将</a:t>
            </a:r>
            <a:r>
              <a:rPr sz="1400" dirty="0">
                <a:latin typeface="宋体"/>
                <a:cs typeface="宋体"/>
              </a:rPr>
              <a:t>图像</a:t>
            </a:r>
            <a:r>
              <a:rPr sz="1400" spc="-15" dirty="0">
                <a:latin typeface="宋体"/>
                <a:cs typeface="宋体"/>
              </a:rPr>
              <a:t>投</a:t>
            </a:r>
            <a:r>
              <a:rPr sz="1400" dirty="0">
                <a:latin typeface="宋体"/>
                <a:cs typeface="宋体"/>
              </a:rPr>
              <a:t>射到</a:t>
            </a:r>
            <a:r>
              <a:rPr sz="1400" spc="-15" dirty="0">
                <a:latin typeface="宋体"/>
                <a:cs typeface="宋体"/>
              </a:rPr>
              <a:t>屏</a:t>
            </a:r>
            <a:r>
              <a:rPr sz="1400" dirty="0">
                <a:latin typeface="宋体"/>
                <a:cs typeface="宋体"/>
              </a:rPr>
              <a:t>幕上</a:t>
            </a:r>
            <a:r>
              <a:rPr sz="1400" spc="-15" dirty="0">
                <a:latin typeface="宋体"/>
                <a:cs typeface="宋体"/>
              </a:rPr>
              <a:t>，</a:t>
            </a:r>
            <a:r>
              <a:rPr sz="1400" dirty="0">
                <a:latin typeface="宋体"/>
                <a:cs typeface="宋体"/>
              </a:rPr>
              <a:t>将测</a:t>
            </a:r>
            <a:r>
              <a:rPr sz="1400" spc="-15" dirty="0">
                <a:latin typeface="宋体"/>
                <a:cs typeface="宋体"/>
              </a:rPr>
              <a:t>量</a:t>
            </a:r>
            <a:r>
              <a:rPr sz="1400" dirty="0">
                <a:latin typeface="宋体"/>
                <a:cs typeface="宋体"/>
              </a:rPr>
              <a:t>神经元 </a:t>
            </a:r>
            <a:r>
              <a:rPr sz="1400" spc="0" dirty="0">
                <a:latin typeface="宋体"/>
                <a:cs typeface="宋体"/>
              </a:rPr>
              <a:t>活动的电线插入猫的大</a:t>
            </a:r>
            <a:r>
              <a:rPr sz="1400" spc="-10" dirty="0">
                <a:latin typeface="宋体"/>
                <a:cs typeface="宋体"/>
              </a:rPr>
              <a:t>脑</a:t>
            </a:r>
            <a:r>
              <a:rPr sz="1400" spc="0" dirty="0">
                <a:latin typeface="宋体"/>
                <a:cs typeface="宋体"/>
              </a:rPr>
              <a:t>，通</a:t>
            </a:r>
            <a:r>
              <a:rPr sz="1400" spc="-10" dirty="0">
                <a:latin typeface="宋体"/>
                <a:cs typeface="宋体"/>
              </a:rPr>
              <a:t>过</a:t>
            </a:r>
            <a:r>
              <a:rPr sz="1400" spc="0" dirty="0">
                <a:latin typeface="宋体"/>
                <a:cs typeface="宋体"/>
              </a:rPr>
              <a:t>固定</a:t>
            </a:r>
            <a:r>
              <a:rPr sz="1400" spc="-10" dirty="0">
                <a:latin typeface="宋体"/>
                <a:cs typeface="宋体"/>
              </a:rPr>
              <a:t>猫</a:t>
            </a:r>
            <a:r>
              <a:rPr sz="1400" spc="0" dirty="0">
                <a:latin typeface="宋体"/>
                <a:cs typeface="宋体"/>
              </a:rPr>
              <a:t>的头</a:t>
            </a:r>
            <a:r>
              <a:rPr sz="1400" spc="-10" dirty="0">
                <a:latin typeface="宋体"/>
                <a:cs typeface="宋体"/>
              </a:rPr>
              <a:t>部</a:t>
            </a:r>
            <a:r>
              <a:rPr sz="1400" spc="0" dirty="0">
                <a:latin typeface="宋体"/>
                <a:cs typeface="宋体"/>
              </a:rPr>
              <a:t>来控制 </a:t>
            </a:r>
            <a:r>
              <a:rPr sz="1400" dirty="0">
                <a:latin typeface="宋体"/>
                <a:cs typeface="宋体"/>
              </a:rPr>
              <a:t>视网膜上的成像，测试</a:t>
            </a:r>
            <a:r>
              <a:rPr sz="1400" spc="-15" dirty="0">
                <a:latin typeface="宋体"/>
                <a:cs typeface="宋体"/>
              </a:rPr>
              <a:t>生</a:t>
            </a:r>
            <a:r>
              <a:rPr sz="1400" dirty="0">
                <a:latin typeface="宋体"/>
                <a:cs typeface="宋体"/>
              </a:rPr>
              <a:t>物细</a:t>
            </a:r>
            <a:r>
              <a:rPr sz="1400" spc="-15" dirty="0">
                <a:latin typeface="宋体"/>
                <a:cs typeface="宋体"/>
              </a:rPr>
              <a:t>胞</a:t>
            </a:r>
            <a:r>
              <a:rPr sz="1400" dirty="0">
                <a:latin typeface="宋体"/>
                <a:cs typeface="宋体"/>
              </a:rPr>
              <a:t>对线</a:t>
            </a:r>
            <a:r>
              <a:rPr sz="1400" spc="-15" dirty="0">
                <a:latin typeface="宋体"/>
                <a:cs typeface="宋体"/>
              </a:rPr>
              <a:t>条</a:t>
            </a:r>
            <a:r>
              <a:rPr sz="1400" dirty="0">
                <a:latin typeface="宋体"/>
                <a:cs typeface="宋体"/>
              </a:rPr>
              <a:t>、直</a:t>
            </a:r>
            <a:r>
              <a:rPr sz="1400" spc="-15" dirty="0">
                <a:latin typeface="宋体"/>
                <a:cs typeface="宋体"/>
              </a:rPr>
              <a:t>角</a:t>
            </a:r>
            <a:r>
              <a:rPr sz="1400" dirty="0">
                <a:latin typeface="宋体"/>
                <a:cs typeface="宋体"/>
              </a:rPr>
              <a:t>、边缘 线等图形的反</a:t>
            </a:r>
            <a:r>
              <a:rPr sz="1400" spc="-15" dirty="0">
                <a:latin typeface="宋体"/>
                <a:cs typeface="宋体"/>
              </a:rPr>
              <a:t>应</a:t>
            </a:r>
            <a:r>
              <a:rPr sz="1400" dirty="0">
                <a:latin typeface="宋体"/>
                <a:cs typeface="宋体"/>
              </a:rPr>
              <a:t>。</a:t>
            </a:r>
            <a:endParaRPr sz="1400">
              <a:latin typeface="宋体"/>
              <a:cs typeface="宋体"/>
            </a:endParaRPr>
          </a:p>
          <a:p>
            <a:pPr marL="299085" marR="10795" indent="-286385">
              <a:lnSpc>
                <a:spcPct val="100000"/>
              </a:lnSpc>
              <a:spcBef>
                <a:spcPts val="105"/>
              </a:spcBef>
              <a:buFont typeface="Wingdings"/>
              <a:buChar char=""/>
              <a:tabLst>
                <a:tab pos="299085" algn="l"/>
                <a:tab pos="299720" algn="l"/>
              </a:tabLst>
            </a:pPr>
            <a:r>
              <a:rPr sz="1400" dirty="0">
                <a:latin typeface="宋体"/>
                <a:cs typeface="宋体"/>
              </a:rPr>
              <a:t>研究结构：有</a:t>
            </a:r>
            <a:r>
              <a:rPr sz="1400" spc="-15" dirty="0">
                <a:latin typeface="宋体"/>
                <a:cs typeface="宋体"/>
              </a:rPr>
              <a:t>些</a:t>
            </a:r>
            <a:r>
              <a:rPr sz="1400" dirty="0">
                <a:latin typeface="宋体"/>
                <a:cs typeface="宋体"/>
              </a:rPr>
              <a:t>细胞对</a:t>
            </a:r>
            <a:r>
              <a:rPr sz="1400" spc="-15" dirty="0">
                <a:latin typeface="宋体"/>
                <a:cs typeface="宋体"/>
              </a:rPr>
              <a:t>某</a:t>
            </a:r>
            <a:r>
              <a:rPr sz="1400" dirty="0">
                <a:latin typeface="宋体"/>
                <a:cs typeface="宋体"/>
              </a:rPr>
              <a:t>些处</a:t>
            </a:r>
            <a:r>
              <a:rPr sz="1400" spc="-15" dirty="0">
                <a:latin typeface="宋体"/>
                <a:cs typeface="宋体"/>
              </a:rPr>
              <a:t>在</a:t>
            </a:r>
            <a:r>
              <a:rPr sz="1400" dirty="0">
                <a:latin typeface="宋体"/>
                <a:cs typeface="宋体"/>
              </a:rPr>
              <a:t>一个</a:t>
            </a:r>
            <a:r>
              <a:rPr sz="1400" spc="-15" dirty="0">
                <a:latin typeface="宋体"/>
                <a:cs typeface="宋体"/>
              </a:rPr>
              <a:t>角</a:t>
            </a:r>
            <a:r>
              <a:rPr sz="1400" dirty="0">
                <a:latin typeface="宋体"/>
                <a:cs typeface="宋体"/>
              </a:rPr>
              <a:t>度上</a:t>
            </a:r>
            <a:r>
              <a:rPr sz="1400" spc="-15" dirty="0">
                <a:latin typeface="宋体"/>
                <a:cs typeface="宋体"/>
              </a:rPr>
              <a:t>的</a:t>
            </a:r>
            <a:r>
              <a:rPr sz="1400" dirty="0">
                <a:latin typeface="宋体"/>
                <a:cs typeface="宋体"/>
              </a:rPr>
              <a:t>线条、 垂直线条、直角或者明</a:t>
            </a:r>
            <a:r>
              <a:rPr sz="1400" spc="-15" dirty="0">
                <a:latin typeface="宋体"/>
                <a:cs typeface="宋体"/>
              </a:rPr>
              <a:t>显</a:t>
            </a:r>
            <a:r>
              <a:rPr sz="1400" dirty="0">
                <a:latin typeface="宋体"/>
                <a:cs typeface="宋体"/>
              </a:rPr>
              <a:t>的边</a:t>
            </a:r>
            <a:r>
              <a:rPr sz="1400" spc="-15" dirty="0">
                <a:latin typeface="宋体"/>
                <a:cs typeface="宋体"/>
              </a:rPr>
              <a:t>缘</a:t>
            </a:r>
            <a:r>
              <a:rPr sz="1400" dirty="0">
                <a:latin typeface="宋体"/>
                <a:cs typeface="宋体"/>
              </a:rPr>
              <a:t>线，</a:t>
            </a:r>
            <a:r>
              <a:rPr sz="1400" spc="-15" dirty="0">
                <a:latin typeface="宋体"/>
                <a:cs typeface="宋体"/>
              </a:rPr>
              <a:t>都</a:t>
            </a:r>
            <a:r>
              <a:rPr sz="1400" dirty="0">
                <a:latin typeface="宋体"/>
                <a:cs typeface="宋体"/>
              </a:rPr>
              <a:t>有特</a:t>
            </a:r>
            <a:r>
              <a:rPr sz="1400" spc="-15" dirty="0">
                <a:latin typeface="宋体"/>
                <a:cs typeface="宋体"/>
              </a:rPr>
              <a:t>别</a:t>
            </a:r>
            <a:r>
              <a:rPr sz="1400" spc="-45" dirty="0">
                <a:latin typeface="宋体"/>
                <a:cs typeface="宋体"/>
              </a:rPr>
              <a:t>的</a:t>
            </a:r>
            <a:r>
              <a:rPr sz="1400" dirty="0">
                <a:latin typeface="宋体"/>
                <a:cs typeface="宋体"/>
              </a:rPr>
              <a:t>反应</a:t>
            </a:r>
            <a:endParaRPr sz="1400">
              <a:latin typeface="宋体"/>
              <a:cs typeface="宋体"/>
            </a:endParaRPr>
          </a:p>
          <a:p>
            <a:pPr marL="299085" algn="just">
              <a:lnSpc>
                <a:spcPts val="1625"/>
              </a:lnSpc>
            </a:pPr>
            <a:r>
              <a:rPr sz="1400" spc="0" dirty="0">
                <a:latin typeface="宋体"/>
                <a:cs typeface="宋体"/>
              </a:rPr>
              <a:t>。</a:t>
            </a:r>
            <a:r>
              <a:rPr sz="1400" dirty="0">
                <a:latin typeface="宋体"/>
                <a:cs typeface="宋体"/>
              </a:rPr>
              <a:t>要引起这个细胞反应</a:t>
            </a:r>
            <a:r>
              <a:rPr sz="1400" spc="-15" dirty="0">
                <a:latin typeface="宋体"/>
                <a:cs typeface="宋体"/>
              </a:rPr>
              <a:t>，</a:t>
            </a:r>
            <a:r>
              <a:rPr sz="1400" dirty="0">
                <a:latin typeface="宋体"/>
                <a:cs typeface="宋体"/>
              </a:rPr>
              <a:t>直线</a:t>
            </a:r>
            <a:r>
              <a:rPr sz="1400" spc="-10" dirty="0">
                <a:latin typeface="宋体"/>
                <a:cs typeface="宋体"/>
              </a:rPr>
              <a:t>的</a:t>
            </a:r>
            <a:r>
              <a:rPr sz="1400" spc="0" dirty="0">
                <a:latin typeface="宋体"/>
                <a:cs typeface="宋体"/>
              </a:rPr>
              <a:t>朝</a:t>
            </a:r>
            <a:r>
              <a:rPr sz="1400" dirty="0">
                <a:latin typeface="宋体"/>
                <a:cs typeface="宋体"/>
              </a:rPr>
              <a:t>向</a:t>
            </a:r>
            <a:r>
              <a:rPr sz="1400" spc="-10" dirty="0">
                <a:latin typeface="宋体"/>
                <a:cs typeface="宋体"/>
              </a:rPr>
              <a:t>只</a:t>
            </a:r>
            <a:r>
              <a:rPr sz="1400" dirty="0">
                <a:latin typeface="宋体"/>
                <a:cs typeface="宋体"/>
              </a:rPr>
              <a:t>能</a:t>
            </a:r>
            <a:r>
              <a:rPr sz="1400" spc="0" dirty="0">
                <a:latin typeface="宋体"/>
                <a:cs typeface="宋体"/>
              </a:rPr>
              <a:t>落</a:t>
            </a:r>
            <a:r>
              <a:rPr sz="1400" spc="-15" dirty="0">
                <a:latin typeface="宋体"/>
                <a:cs typeface="宋体"/>
              </a:rPr>
              <a:t>在</a:t>
            </a:r>
            <a:r>
              <a:rPr sz="1400" spc="0" dirty="0">
                <a:latin typeface="宋体"/>
                <a:cs typeface="宋体"/>
              </a:rPr>
              <a:t>一</a:t>
            </a:r>
            <a:r>
              <a:rPr sz="1400" dirty="0">
                <a:latin typeface="宋体"/>
                <a:cs typeface="宋体"/>
              </a:rPr>
              <a:t>个</a:t>
            </a:r>
            <a:r>
              <a:rPr sz="1400" spc="0" dirty="0">
                <a:latin typeface="宋体"/>
                <a:cs typeface="宋体"/>
              </a:rPr>
              <a:t>很</a:t>
            </a:r>
            <a:endParaRPr sz="1400">
              <a:latin typeface="宋体"/>
              <a:cs typeface="宋体"/>
            </a:endParaRPr>
          </a:p>
          <a:p>
            <a:pPr marL="299085" algn="just">
              <a:lnSpc>
                <a:spcPts val="1625"/>
              </a:lnSpc>
            </a:pPr>
            <a:r>
              <a:rPr sz="1400" dirty="0">
                <a:latin typeface="宋体"/>
                <a:cs typeface="宋体"/>
              </a:rPr>
              <a:t>小的角度范</a:t>
            </a:r>
            <a:r>
              <a:rPr sz="1400" spc="-10" dirty="0">
                <a:latin typeface="宋体"/>
                <a:cs typeface="宋体"/>
              </a:rPr>
              <a:t>围</a:t>
            </a:r>
            <a:r>
              <a:rPr sz="1400" dirty="0">
                <a:latin typeface="宋体"/>
                <a:cs typeface="宋体"/>
              </a:rPr>
              <a:t>里（该细</a:t>
            </a:r>
            <a:r>
              <a:rPr sz="1400" spc="-15" dirty="0">
                <a:latin typeface="宋体"/>
                <a:cs typeface="宋体"/>
              </a:rPr>
              <a:t>胞</a:t>
            </a:r>
            <a:r>
              <a:rPr sz="1400" dirty="0">
                <a:latin typeface="宋体"/>
                <a:cs typeface="宋体"/>
              </a:rPr>
              <a:t>的感</a:t>
            </a:r>
            <a:r>
              <a:rPr sz="1400" spc="-15" dirty="0">
                <a:latin typeface="宋体"/>
                <a:cs typeface="宋体"/>
              </a:rPr>
              <a:t>受</a:t>
            </a:r>
            <a:r>
              <a:rPr sz="1400" dirty="0">
                <a:latin typeface="宋体"/>
                <a:cs typeface="宋体"/>
              </a:rPr>
              <a:t>野内</a:t>
            </a:r>
            <a:r>
              <a:rPr sz="1400" spc="-15" dirty="0">
                <a:latin typeface="宋体"/>
                <a:cs typeface="宋体"/>
              </a:rPr>
              <a:t>）</a:t>
            </a:r>
            <a:r>
              <a:rPr sz="1400" dirty="0">
                <a:latin typeface="宋体"/>
                <a:cs typeface="宋体"/>
              </a:rPr>
              <a:t>。</a:t>
            </a:r>
            <a:endParaRPr sz="1400">
              <a:latin typeface="宋体"/>
              <a:cs typeface="宋体"/>
            </a:endParaRPr>
          </a:p>
        </p:txBody>
      </p:sp>
      <p:sp>
        <p:nvSpPr>
          <p:cNvPr id="6" name="object 6"/>
          <p:cNvSpPr/>
          <p:nvPr/>
        </p:nvSpPr>
        <p:spPr>
          <a:xfrm>
            <a:off x="4756403" y="2260163"/>
            <a:ext cx="4123668" cy="248063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6027420" y="480059"/>
            <a:ext cx="1961387" cy="16459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TotalTime>
  <Words>2385</Words>
  <Application>Microsoft Office PowerPoint</Application>
  <PresentationFormat>全屏显示(16:9)</PresentationFormat>
  <Paragraphs>433</Paragraphs>
  <Slides>82</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82</vt:i4>
      </vt:variant>
    </vt:vector>
  </HeadingPairs>
  <TitlesOfParts>
    <vt:vector size="93" baseType="lpstr">
      <vt:lpstr>等线</vt:lpstr>
      <vt:lpstr>宋体</vt:lpstr>
      <vt:lpstr>Microsoft YaHei</vt:lpstr>
      <vt:lpstr>Microsoft YaHei</vt:lpstr>
      <vt:lpstr>Arial</vt:lpstr>
      <vt:lpstr>Calibri</vt:lpstr>
      <vt:lpstr>Consolas</vt:lpstr>
      <vt:lpstr>Courier New</vt:lpstr>
      <vt:lpstr>Times New Roman</vt:lpstr>
      <vt:lpstr>Wingdings</vt:lpstr>
      <vt:lpstr>Office Theme</vt:lpstr>
      <vt:lpstr>机器学习</vt:lpstr>
      <vt:lpstr>介绍</vt:lpstr>
      <vt:lpstr>结构</vt:lpstr>
      <vt:lpstr>目标检测</vt:lpstr>
      <vt:lpstr>目标检测应用</vt:lpstr>
      <vt:lpstr>语义分割</vt:lpstr>
      <vt:lpstr>ImageNet  图像分类错误率 (  top-5 )</vt:lpstr>
      <vt:lpstr>PowerPoint 演示文稿</vt:lpstr>
      <vt:lpstr>感受野——人脑与视觉感知机制</vt:lpstr>
      <vt:lpstr>CNN特点</vt:lpstr>
      <vt:lpstr>CNN-卷积</vt:lpstr>
      <vt:lpstr>PowerPoint 演示文稿</vt:lpstr>
      <vt:lpstr>PowerPoint 演示文稿</vt:lpstr>
      <vt:lpstr>卷积神经网络中的感受野</vt:lpstr>
      <vt:lpstr>感受野示例</vt:lpstr>
      <vt:lpstr>不同方向的卷积</vt:lpstr>
      <vt:lpstr>卷积神经网络计算—卷积</vt:lpstr>
      <vt:lpstr>多通道卷积</vt:lpstr>
      <vt:lpstr>卷积神经网络计算—池化</vt:lpstr>
      <vt:lpstr>CNN-池化</vt:lpstr>
      <vt:lpstr>卷积神经网络计算—Padding</vt:lpstr>
      <vt:lpstr>卷积神经网络中的输入输出计算</vt:lpstr>
      <vt:lpstr>彩色图的卷积</vt:lpstr>
      <vt:lpstr>3D卷积</vt:lpstr>
      <vt:lpstr>LeCun</vt:lpstr>
      <vt:lpstr>PowerPoint 演示文稿</vt:lpstr>
      <vt:lpstr>PowerPoint 演示文稿</vt:lpstr>
      <vt:lpstr>PowerPoint 演示文稿</vt:lpstr>
      <vt:lpstr>PowerPoint 演示文稿</vt:lpstr>
      <vt:lpstr>LeNet</vt:lpstr>
      <vt:lpstr>PowerPoint 演示文稿</vt:lpstr>
      <vt:lpstr>PowerPoint 演示文稿</vt:lpstr>
      <vt:lpstr>PowerPoint 演示文稿</vt:lpstr>
      <vt:lpstr>PowerPoint 演示文稿</vt:lpstr>
      <vt:lpstr>LeNet</vt:lpstr>
      <vt:lpstr>PowerPoint 演示文稿</vt:lpstr>
      <vt:lpstr>PowerPoint 演示文稿</vt:lpstr>
      <vt:lpstr>PowerPoint 演示文稿</vt:lpstr>
      <vt:lpstr>PowerPoint 演示文稿</vt:lpstr>
      <vt:lpstr>LeNet网络结构</vt:lpstr>
      <vt:lpstr>一个完整的CNN</vt:lpstr>
      <vt:lpstr>基本单元—输入层</vt:lpstr>
      <vt:lpstr>PowerPoint 演示文稿</vt:lpstr>
      <vt:lpstr>基本单元—卷积层</vt:lpstr>
      <vt:lpstr>PowerPoint 演示文稿</vt:lpstr>
      <vt:lpstr>基本单元—池化层</vt:lpstr>
      <vt:lpstr>将池化操作施经过卷积层和ReLU激活函数的特征映射上的效果</vt:lpstr>
      <vt:lpstr>基本单元—全连接层</vt:lpstr>
      <vt:lpstr>基本单元—可视化</vt:lpstr>
      <vt:lpstr>反向传播训练</vt:lpstr>
      <vt:lpstr>卷积特征抽取过程</vt:lpstr>
      <vt:lpstr>人脸识别</vt:lpstr>
      <vt:lpstr>反向传播训练</vt:lpstr>
      <vt:lpstr>优化—局部最小值(local minima)</vt:lpstr>
      <vt:lpstr>优化—Gradient Descent</vt:lpstr>
      <vt:lpstr>防止过拟合—L1/L2正则化</vt:lpstr>
      <vt:lpstr>防止过拟合—Early Stopping</vt:lpstr>
      <vt:lpstr>防止过拟合—Dropout</vt:lpstr>
      <vt:lpstr>神经网络的稳定性</vt:lpstr>
      <vt:lpstr>Dropout的ensemble思想</vt:lpstr>
      <vt:lpstr>基于深度神经网络的股票预测</vt:lpstr>
      <vt:lpstr>基于卷积的股票预测-数据预处理</vt:lpstr>
      <vt:lpstr>基于卷积的股票预测</vt:lpstr>
      <vt:lpstr>基于卷积的股票预测-卷积和池化设计</vt:lpstr>
      <vt:lpstr>基于卷积的股票预测-通道设计</vt:lpstr>
      <vt:lpstr>基于卷积的股票预测效果</vt:lpstr>
      <vt:lpstr>CNN结构演化</vt:lpstr>
      <vt:lpstr>PowerPoint 演示文稿</vt:lpstr>
      <vt:lpstr>PowerPoint 演示文稿</vt:lpstr>
      <vt:lpstr>AlexNet</vt:lpstr>
      <vt:lpstr>AlexNet结构</vt:lpstr>
      <vt:lpstr>AlexNet结构</vt:lpstr>
      <vt:lpstr>AlexNet结构</vt:lpstr>
      <vt:lpstr>VGG网络</vt:lpstr>
      <vt:lpstr>VGG16网络</vt:lpstr>
      <vt:lpstr>GoogleLeNet</vt:lpstr>
      <vt:lpstr>GoogleLeNet</vt:lpstr>
      <vt:lpstr>GoogleLeNet卷积组</vt:lpstr>
      <vt:lpstr>深度残差网络</vt:lpstr>
      <vt:lpstr>常用卷积神经网络的分类准确度</vt:lpstr>
      <vt:lpstr>基于卷积的文本处理</vt:lpstr>
      <vt:lpstr>基于双卷积的文本处理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王尚锋 w</dc:creator>
  <cp:lastModifiedBy>李 伟</cp:lastModifiedBy>
  <cp:revision>18</cp:revision>
  <dcterms:created xsi:type="dcterms:W3CDTF">2020-09-24T16:27:56Z</dcterms:created>
  <dcterms:modified xsi:type="dcterms:W3CDTF">2022-08-03T00:33:54Z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2020-01-11T00:00:00Z</vt:filetime>
  </property>
  <property fmtid="{D5CDD505-2E9C-101B-9397-08002B2CF9AE}" pid="3" name="Creator">
    <vt:lpwstr>Microsoft® PowerPoint® 2013</vt:lpwstr>
  </property>
  <property fmtid="{D5CDD505-2E9C-101B-9397-08002B2CF9AE}" pid="4" name="LastSaved">
    <vt:filetime>2020-09-24T00:00:00Z</vt:filetime>
  </property>
</Properties>
</file>